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8" r:id="rId4"/>
    <p:sldId id="259" r:id="rId5"/>
    <p:sldId id="267" r:id="rId6"/>
    <p:sldId id="260" r:id="rId7"/>
    <p:sldId id="261" r:id="rId8"/>
    <p:sldId id="268" r:id="rId9"/>
    <p:sldId id="262" r:id="rId10"/>
    <p:sldId id="269" r:id="rId11"/>
    <p:sldId id="263" r:id="rId12"/>
    <p:sldId id="264" r:id="rId13"/>
    <p:sldId id="265" r:id="rId14"/>
    <p:sldId id="270" r:id="rId15"/>
    <p:sldId id="271" r:id="rId16"/>
    <p:sldId id="272" r:id="rId17"/>
    <p:sldId id="273" r:id="rId18"/>
    <p:sldId id="274" r:id="rId19"/>
    <p:sldId id="283" r:id="rId20"/>
    <p:sldId id="275" r:id="rId21"/>
    <p:sldId id="276" r:id="rId22"/>
    <p:sldId id="277" r:id="rId23"/>
    <p:sldId id="278" r:id="rId24"/>
    <p:sldId id="279" r:id="rId25"/>
    <p:sldId id="280" r:id="rId26"/>
    <p:sldId id="281" r:id="rId27"/>
    <p:sldId id="282"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napToObjects="1">
      <p:cViewPr>
        <p:scale>
          <a:sx n="95" d="100"/>
          <a:sy n="95" d="100"/>
        </p:scale>
        <p:origin x="1216"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F7F7-B448-0845-BB14-C09E615E5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36214-4E59-EB48-ABE9-775A2A50D9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601E5A-0664-D640-8F7D-73F1F4A1D2E5}"/>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6CC15345-1269-A943-9A95-E15536371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593DC-3AB8-0B41-8390-68242BECE957}"/>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805333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DD6A-3A3A-774E-BCC2-3824F896C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7B6671-2215-D04B-9A43-E54209E0AF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7CD90-A8A0-2944-84C6-2502B1E03F9A}"/>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13387BAF-C488-1D40-B8F0-44B36E4FB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FD96F-0446-DC48-B9B9-7668ABB1110F}"/>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255862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0C07B-7DBE-B943-AD8A-A23A634A8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CE8527-D581-784B-9291-147A2B67B2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5AC6-E062-4040-B008-4BD0B2FED97F}"/>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1BAD5518-BCD5-BF47-A79A-38A30AD79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01720-AB3D-D544-8A1A-570D3F92E458}"/>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391314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F677-7B6E-714B-BFD7-5A63CD4D9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5F821-20D1-C942-A5E4-DC408F0FD1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E0C2E-B9BA-EF4B-A5E9-5198C9216203}"/>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3F9915BC-2846-D74F-AACC-AAF35BCCB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5E1FB-4F9C-D948-A7D4-8E64969CD2E2}"/>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28558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42C7-96CA-2F46-80C7-6430489813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E3B3DC-E0DC-5146-A64A-3359419DBB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C10284-FC9D-D942-9E95-400B1B68E581}"/>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BABEF97E-79CC-C245-A85F-F714606F8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7F8B8-7720-664F-91B7-7BE6B1FFF210}"/>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23830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6440-761D-F449-9CC6-FE43BCA96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E54BEC-D009-CB43-AECF-04559FA89B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425884-61A7-BA40-883A-DF7C00744C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603CE7-4B07-6347-95C7-A3C6AC3035F9}"/>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6" name="Footer Placeholder 5">
            <a:extLst>
              <a:ext uri="{FF2B5EF4-FFF2-40B4-BE49-F238E27FC236}">
                <a16:creationId xmlns:a16="http://schemas.microsoft.com/office/drawing/2014/main" id="{E5FAA4FF-6796-254C-8676-F0AD37E8C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E3541-C3AF-6D49-A73C-B0BF17F336AF}"/>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215551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0478-1C58-CF43-8388-552115E30B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96043C-1FD6-934F-B6FE-B6ADEC164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F70EA52-56CA-3949-99E0-BB0C9A4597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4E98E-9BAE-AE4E-9EAC-E946B61453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195542-CD7B-9A48-BD47-FCA7E653D1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E2EF1-476B-394E-BBFF-8BAAFD8FB0B2}"/>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8" name="Footer Placeholder 7">
            <a:extLst>
              <a:ext uri="{FF2B5EF4-FFF2-40B4-BE49-F238E27FC236}">
                <a16:creationId xmlns:a16="http://schemas.microsoft.com/office/drawing/2014/main" id="{12295E02-4D69-1F48-A444-4D331DC504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02FAAE-BEA2-574E-A19E-9DA13021222B}"/>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220664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91B6-36B1-304C-BB4E-78E55A5CEA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A1F1CF-45D9-9D45-8158-A2A574DDAA62}"/>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4" name="Footer Placeholder 3">
            <a:extLst>
              <a:ext uri="{FF2B5EF4-FFF2-40B4-BE49-F238E27FC236}">
                <a16:creationId xmlns:a16="http://schemas.microsoft.com/office/drawing/2014/main" id="{2E1782A3-FCDF-A04F-96AD-1BB89E524F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4B3F4-9EEB-E54A-A91B-A4E24569EEA9}"/>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355571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8A7E9-2EFD-B040-B17C-864B8BD61D07}"/>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3" name="Footer Placeholder 2">
            <a:extLst>
              <a:ext uri="{FF2B5EF4-FFF2-40B4-BE49-F238E27FC236}">
                <a16:creationId xmlns:a16="http://schemas.microsoft.com/office/drawing/2014/main" id="{D3CE1EA1-FD77-C144-BA86-1D968C57B0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224227-D9DE-8A41-ACB2-50E6024132FF}"/>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1393780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C70D-AE4C-7C4C-9C53-27C1C629D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2AC962-9E21-1241-8BD2-6D14F1428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49C8B-6933-5340-B3B3-38AEA3B514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56846D-4CFC-C44B-9F66-F504A32B1439}"/>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6" name="Footer Placeholder 5">
            <a:extLst>
              <a:ext uri="{FF2B5EF4-FFF2-40B4-BE49-F238E27FC236}">
                <a16:creationId xmlns:a16="http://schemas.microsoft.com/office/drawing/2014/main" id="{468BB302-228A-C640-87F3-9345CE1A9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D1FC3-67BB-2940-BB11-7DEB5E410F90}"/>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90652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FE5F-4FF3-9545-A331-93D114F04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F1FE37-83F6-7A47-9202-7BC0791B4D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6DA2A1-50B8-8E46-B8D4-3E5C24498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60EFCE-2099-BD45-BFCC-EBA2E1CAEA7D}"/>
              </a:ext>
            </a:extLst>
          </p:cNvPr>
          <p:cNvSpPr>
            <a:spLocks noGrp="1"/>
          </p:cNvSpPr>
          <p:nvPr>
            <p:ph type="dt" sz="half" idx="10"/>
          </p:nvPr>
        </p:nvSpPr>
        <p:spPr/>
        <p:txBody>
          <a:bodyPr/>
          <a:lstStyle/>
          <a:p>
            <a:fld id="{8FD45C21-753C-6E47-BF43-B6511F4AF67E}" type="datetimeFigureOut">
              <a:rPr lang="en-US" smtClean="0"/>
              <a:t>12/4/18</a:t>
            </a:fld>
            <a:endParaRPr lang="en-US"/>
          </a:p>
        </p:txBody>
      </p:sp>
      <p:sp>
        <p:nvSpPr>
          <p:cNvPr id="6" name="Footer Placeholder 5">
            <a:extLst>
              <a:ext uri="{FF2B5EF4-FFF2-40B4-BE49-F238E27FC236}">
                <a16:creationId xmlns:a16="http://schemas.microsoft.com/office/drawing/2014/main" id="{667EF2A6-0D34-A74C-8987-4588717A9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6F14D-8744-154C-A68D-4A92F01D08F3}"/>
              </a:ext>
            </a:extLst>
          </p:cNvPr>
          <p:cNvSpPr>
            <a:spLocks noGrp="1"/>
          </p:cNvSpPr>
          <p:nvPr>
            <p:ph type="sldNum" sz="quarter" idx="12"/>
          </p:nvPr>
        </p:nvSpPr>
        <p:spPr/>
        <p:txBody>
          <a:bodyPr/>
          <a:lstStyle/>
          <a:p>
            <a:fld id="{6112D8FD-76E2-C749-AED4-702D313BFD36}" type="slidenum">
              <a:rPr lang="en-US" smtClean="0"/>
              <a:t>‹#›</a:t>
            </a:fld>
            <a:endParaRPr lang="en-US"/>
          </a:p>
        </p:txBody>
      </p:sp>
    </p:spTree>
    <p:extLst>
      <p:ext uri="{BB962C8B-B14F-4D97-AF65-F5344CB8AC3E}">
        <p14:creationId xmlns:p14="http://schemas.microsoft.com/office/powerpoint/2010/main" val="406831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E7CE94-84A8-B144-8EC1-135705A98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0C2CF9-EE53-BC44-B596-69750FC04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A62E5-0780-2B44-B305-A0E6CB757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45C21-753C-6E47-BF43-B6511F4AF67E}" type="datetimeFigureOut">
              <a:rPr lang="en-US" smtClean="0"/>
              <a:t>12/4/18</a:t>
            </a:fld>
            <a:endParaRPr lang="en-US"/>
          </a:p>
        </p:txBody>
      </p:sp>
      <p:sp>
        <p:nvSpPr>
          <p:cNvPr id="5" name="Footer Placeholder 4">
            <a:extLst>
              <a:ext uri="{FF2B5EF4-FFF2-40B4-BE49-F238E27FC236}">
                <a16:creationId xmlns:a16="http://schemas.microsoft.com/office/drawing/2014/main" id="{F20F3DD1-6CA7-9642-82E0-DD46878CC1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3A9577-0AE3-D646-B937-69D640E14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2D8FD-76E2-C749-AED4-702D313BFD36}" type="slidenum">
              <a:rPr lang="en-US" smtClean="0"/>
              <a:t>‹#›</a:t>
            </a:fld>
            <a:endParaRPr lang="en-US"/>
          </a:p>
        </p:txBody>
      </p:sp>
    </p:spTree>
    <p:extLst>
      <p:ext uri="{BB962C8B-B14F-4D97-AF65-F5344CB8AC3E}">
        <p14:creationId xmlns:p14="http://schemas.microsoft.com/office/powerpoint/2010/main" val="2888390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ocialblade.com/"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kaggle.com/datasnaek/youtube-new" TargetMode="External"/><Relationship Id="rId4" Type="http://schemas.openxmlformats.org/officeDocument/2006/relationships/hyperlink" Target="https://research.google.com/youtube8m/index.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C0143-0353-6F4A-A7A6-33919D66C5C9}"/>
              </a:ext>
            </a:extLst>
          </p:cNvPr>
          <p:cNvSpPr>
            <a:spLocks noGrp="1"/>
          </p:cNvSpPr>
          <p:nvPr>
            <p:ph type="ctrTitle"/>
          </p:nvPr>
        </p:nvSpPr>
        <p:spPr>
          <a:xfrm>
            <a:off x="642257" y="4525347"/>
            <a:ext cx="6939722" cy="1737360"/>
          </a:xfrm>
        </p:spPr>
        <p:txBody>
          <a:bodyPr anchor="ctr">
            <a:normAutofit/>
          </a:bodyPr>
          <a:lstStyle/>
          <a:p>
            <a:pPr algn="r"/>
            <a:r>
              <a:rPr lang="en-US"/>
              <a:t>Strategies to be a Successful YouTuber</a:t>
            </a:r>
          </a:p>
        </p:txBody>
      </p:sp>
      <p:sp>
        <p:nvSpPr>
          <p:cNvPr id="3" name="Subtitle 2">
            <a:extLst>
              <a:ext uri="{FF2B5EF4-FFF2-40B4-BE49-F238E27FC236}">
                <a16:creationId xmlns:a16="http://schemas.microsoft.com/office/drawing/2014/main" id="{1C0CD9FC-2BAB-E54F-9DB3-663BCAA310EC}"/>
              </a:ext>
            </a:extLst>
          </p:cNvPr>
          <p:cNvSpPr>
            <a:spLocks noGrp="1"/>
          </p:cNvSpPr>
          <p:nvPr>
            <p:ph type="subTitle" idx="1"/>
          </p:nvPr>
        </p:nvSpPr>
        <p:spPr>
          <a:xfrm>
            <a:off x="8050762" y="4525347"/>
            <a:ext cx="3211288" cy="1737360"/>
          </a:xfrm>
        </p:spPr>
        <p:txBody>
          <a:bodyPr anchor="ctr">
            <a:normAutofit/>
          </a:bodyPr>
          <a:lstStyle/>
          <a:p>
            <a:pPr algn="l"/>
            <a:r>
              <a:rPr lang="en-US" b="1"/>
              <a:t>DATS 6401 – Final Project – Vishnupriya Venkateswaran</a:t>
            </a:r>
            <a:endParaRPr lang="en-US"/>
          </a:p>
        </p:txBody>
      </p:sp>
      <p:sp>
        <p:nvSpPr>
          <p:cNvPr id="54" name="Oval 5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EB1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40D6EA-5BD0-5140-83A5-6D00FC0FA322}"/>
              </a:ext>
            </a:extLst>
          </p:cNvPr>
          <p:cNvPicPr>
            <a:picLocks noChangeAspect="1"/>
          </p:cNvPicPr>
          <p:nvPr/>
        </p:nvPicPr>
        <p:blipFill rotWithShape="1">
          <a:blip r:embed="rId2"/>
          <a:srcRect l="6324" r="9073" b="-2"/>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60" name="Straight Connector 5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557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20B0-11C2-074A-B253-B16477D2384D}"/>
              </a:ext>
            </a:extLst>
          </p:cNvPr>
          <p:cNvSpPr>
            <a:spLocks noGrp="1"/>
          </p:cNvSpPr>
          <p:nvPr>
            <p:ph type="title"/>
          </p:nvPr>
        </p:nvSpPr>
        <p:spPr>
          <a:xfrm>
            <a:off x="838200" y="365125"/>
            <a:ext cx="10515600" cy="1325563"/>
          </a:xfrm>
        </p:spPr>
        <p:txBody>
          <a:bodyPr>
            <a:normAutofit/>
          </a:bodyPr>
          <a:lstStyle/>
          <a:p>
            <a:r>
              <a:rPr lang="en-US" dirty="0"/>
              <a:t>Different Categories of Videos in YouTube</a:t>
            </a:r>
          </a:p>
        </p:txBody>
      </p:sp>
      <p:sp>
        <p:nvSpPr>
          <p:cNvPr id="3" name="Content Placeholder 2">
            <a:extLst>
              <a:ext uri="{FF2B5EF4-FFF2-40B4-BE49-F238E27FC236}">
                <a16:creationId xmlns:a16="http://schemas.microsoft.com/office/drawing/2014/main" id="{A21DA7EC-4606-EE47-9549-0210B7EA4060}"/>
              </a:ext>
            </a:extLst>
          </p:cNvPr>
          <p:cNvSpPr>
            <a:spLocks noGrp="1"/>
          </p:cNvSpPr>
          <p:nvPr>
            <p:ph idx="1"/>
          </p:nvPr>
        </p:nvSpPr>
        <p:spPr>
          <a:xfrm>
            <a:off x="838200" y="1825625"/>
            <a:ext cx="5015484" cy="4351338"/>
          </a:xfrm>
        </p:spPr>
        <p:txBody>
          <a:bodyPr>
            <a:normAutofit/>
          </a:bodyPr>
          <a:lstStyle/>
          <a:p>
            <a:r>
              <a:rPr lang="en-US" sz="2000"/>
              <a:t>The different categories are calculated with counting unique video id’s. </a:t>
            </a:r>
          </a:p>
          <a:p>
            <a:r>
              <a:rPr lang="en-US" sz="2000"/>
              <a:t>There are 16 types of video topics, This was obtained by counting the number of videos and channels under each topic.</a:t>
            </a:r>
          </a:p>
          <a:p>
            <a:r>
              <a:rPr lang="en-US" sz="2000"/>
              <a:t>Entertainment is at the hottest category on YouTube. </a:t>
            </a:r>
          </a:p>
          <a:p>
            <a:r>
              <a:rPr lang="en-US" sz="2000"/>
              <a:t>Music, People &amp; Blog, Howto &amp; Style, and Science &amp; Technology have a large number of channels. </a:t>
            </a:r>
          </a:p>
        </p:txBody>
      </p:sp>
      <p:pic>
        <p:nvPicPr>
          <p:cNvPr id="4" name="Picture 3">
            <a:extLst>
              <a:ext uri="{FF2B5EF4-FFF2-40B4-BE49-F238E27FC236}">
                <a16:creationId xmlns:a16="http://schemas.microsoft.com/office/drawing/2014/main" id="{C1A72084-FFD3-9844-847A-A4DF38AE3161}"/>
              </a:ext>
            </a:extLst>
          </p:cNvPr>
          <p:cNvPicPr/>
          <p:nvPr/>
        </p:nvPicPr>
        <p:blipFill rotWithShape="1">
          <a:blip r:embed="rId2" cstate="print">
            <a:extLst>
              <a:ext uri="{28A0092B-C50C-407E-A947-70E740481C1C}">
                <a14:useLocalDpi xmlns:a14="http://schemas.microsoft.com/office/drawing/2010/main" val="0"/>
              </a:ext>
            </a:extLst>
          </a:blip>
          <a:srcRect l="6254" r="1113" b="-4"/>
          <a:stretch/>
        </p:blipFill>
        <p:spPr>
          <a:xfrm>
            <a:off x="6829425" y="1904282"/>
            <a:ext cx="4897286" cy="4272681"/>
          </a:xfrm>
          <a:prstGeom prst="rect">
            <a:avLst/>
          </a:prstGeom>
        </p:spPr>
      </p:pic>
    </p:spTree>
    <p:extLst>
      <p:ext uri="{BB962C8B-B14F-4D97-AF65-F5344CB8AC3E}">
        <p14:creationId xmlns:p14="http://schemas.microsoft.com/office/powerpoint/2010/main" val="161954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1F0E9-F4BA-EE43-9D2C-036953EA89A9}"/>
              </a:ext>
            </a:extLst>
          </p:cNvPr>
          <p:cNvSpPr>
            <a:spLocks noGrp="1"/>
          </p:cNvSpPr>
          <p:nvPr>
            <p:ph type="title"/>
          </p:nvPr>
        </p:nvSpPr>
        <p:spPr>
          <a:xfrm>
            <a:off x="643467" y="643467"/>
            <a:ext cx="3363974" cy="1597315"/>
          </a:xfrm>
          <a:prstGeom prst="ellipse">
            <a:avLst/>
          </a:prstGeom>
          <a:noFill/>
          <a:ln w="19050">
            <a:solidFill>
              <a:schemeClr val="bg1"/>
            </a:solidFill>
          </a:ln>
        </p:spPr>
        <p:txBody>
          <a:bodyPr wrap="square">
            <a:normAutofit/>
          </a:bodyPr>
          <a:lstStyle/>
          <a:p>
            <a:pPr algn="ctr"/>
            <a:r>
              <a:rPr lang="en-US" sz="2400">
                <a:solidFill>
                  <a:schemeClr val="bg1"/>
                </a:solidFill>
              </a:rPr>
              <a:t>Important factors to determine success of a video</a:t>
            </a:r>
          </a:p>
        </p:txBody>
      </p:sp>
      <p:sp>
        <p:nvSpPr>
          <p:cNvPr id="13" name="Content Placeholder 12">
            <a:extLst>
              <a:ext uri="{FF2B5EF4-FFF2-40B4-BE49-F238E27FC236}">
                <a16:creationId xmlns:a16="http://schemas.microsoft.com/office/drawing/2014/main" id="{A5F245AB-FD8C-48E3-9C33-CA35C41ADCD3}"/>
              </a:ext>
            </a:extLst>
          </p:cNvPr>
          <p:cNvSpPr>
            <a:spLocks noGrp="1"/>
          </p:cNvSpPr>
          <p:nvPr>
            <p:ph idx="1"/>
          </p:nvPr>
        </p:nvSpPr>
        <p:spPr>
          <a:xfrm>
            <a:off x="643468" y="2638044"/>
            <a:ext cx="3363974" cy="3415622"/>
          </a:xfrm>
        </p:spPr>
        <p:txBody>
          <a:bodyPr>
            <a:normAutofit fontScale="85000" lnSpcReduction="10000"/>
          </a:bodyPr>
          <a:lstStyle/>
          <a:p>
            <a:r>
              <a:rPr lang="en-US" sz="1900" dirty="0">
                <a:solidFill>
                  <a:schemeClr val="bg1"/>
                </a:solidFill>
              </a:rPr>
              <a:t>The most important factors that determine the success of a video are the views, the likes, dislikes and comments</a:t>
            </a:r>
          </a:p>
          <a:p>
            <a:r>
              <a:rPr lang="en-US" sz="1900" dirty="0">
                <a:solidFill>
                  <a:schemeClr val="bg1"/>
                </a:solidFill>
              </a:rPr>
              <a:t>The above visualization is a Sankey diagram  which is a specific type of flow </a:t>
            </a:r>
            <a:r>
              <a:rPr lang="en-US" sz="1900" b="1" dirty="0">
                <a:solidFill>
                  <a:schemeClr val="bg1"/>
                </a:solidFill>
              </a:rPr>
              <a:t>diagram</a:t>
            </a:r>
            <a:r>
              <a:rPr lang="en-US" sz="1900" dirty="0">
                <a:solidFill>
                  <a:schemeClr val="bg1"/>
                </a:solidFill>
              </a:rPr>
              <a:t>, in which the width of the arrows is shown proportionally to the flow quantity. </a:t>
            </a:r>
          </a:p>
          <a:p>
            <a:r>
              <a:rPr lang="en-US" sz="1900" dirty="0">
                <a:solidFill>
                  <a:schemeClr val="bg1"/>
                </a:solidFill>
              </a:rPr>
              <a:t>The views seem to play a vital role in determining the success of a video. </a:t>
            </a:r>
          </a:p>
          <a:p>
            <a:r>
              <a:rPr lang="en-US" sz="1900" dirty="0">
                <a:solidFill>
                  <a:schemeClr val="bg1"/>
                </a:solidFill>
              </a:rPr>
              <a:t>The chart shows the number of views, likes, dislikes and comments for each category of YouTube video</a:t>
            </a:r>
          </a:p>
          <a:p>
            <a:endParaRPr lang="en-US" sz="1400" dirty="0">
              <a:solidFill>
                <a:schemeClr val="bg1"/>
              </a:solidFill>
            </a:endParaRPr>
          </a:p>
        </p:txBody>
      </p:sp>
      <p:pic>
        <p:nvPicPr>
          <p:cNvPr id="9" name="Picture 8">
            <a:extLst>
              <a:ext uri="{FF2B5EF4-FFF2-40B4-BE49-F238E27FC236}">
                <a16:creationId xmlns:a16="http://schemas.microsoft.com/office/drawing/2014/main" id="{36A66D44-C030-3340-A215-6ABF3C33C3D4}"/>
              </a:ext>
            </a:extLst>
          </p:cNvPr>
          <p:cNvPicPr>
            <a:picLocks noChangeAspect="1"/>
          </p:cNvPicPr>
          <p:nvPr/>
        </p:nvPicPr>
        <p:blipFill>
          <a:blip r:embed="rId2"/>
          <a:stretch>
            <a:fillRect/>
          </a:stretch>
        </p:blipFill>
        <p:spPr>
          <a:xfrm>
            <a:off x="5072063" y="1042988"/>
            <a:ext cx="6815137" cy="4486275"/>
          </a:xfrm>
          <a:prstGeom prst="rect">
            <a:avLst/>
          </a:prstGeom>
        </p:spPr>
      </p:pic>
    </p:spTree>
    <p:extLst>
      <p:ext uri="{BB962C8B-B14F-4D97-AF65-F5344CB8AC3E}">
        <p14:creationId xmlns:p14="http://schemas.microsoft.com/office/powerpoint/2010/main" val="18588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1CE6-3785-FF4F-85FB-E5F084C36654}"/>
              </a:ext>
            </a:extLst>
          </p:cNvPr>
          <p:cNvSpPr>
            <a:spLocks noGrp="1"/>
          </p:cNvSpPr>
          <p:nvPr>
            <p:ph type="title"/>
          </p:nvPr>
        </p:nvSpPr>
        <p:spPr>
          <a:xfrm>
            <a:off x="838200" y="723578"/>
            <a:ext cx="4595071" cy="1645501"/>
          </a:xfrm>
        </p:spPr>
        <p:txBody>
          <a:bodyPr>
            <a:normAutofit/>
          </a:bodyPr>
          <a:lstStyle/>
          <a:p>
            <a:r>
              <a:rPr lang="en-US" sz="3700" b="1" i="1"/>
              <a:t>Percentage of Views, Likes and Dislikes</a:t>
            </a:r>
            <a:br>
              <a:rPr lang="en-US" sz="3700" b="1" i="1"/>
            </a:br>
            <a:endParaRPr lang="en-US" sz="3700"/>
          </a:p>
        </p:txBody>
      </p:sp>
      <p:sp>
        <p:nvSpPr>
          <p:cNvPr id="3" name="Content Placeholder 2">
            <a:extLst>
              <a:ext uri="{FF2B5EF4-FFF2-40B4-BE49-F238E27FC236}">
                <a16:creationId xmlns:a16="http://schemas.microsoft.com/office/drawing/2014/main" id="{F3A9FA8F-255A-C042-A89B-9D4BF6E9A886}"/>
              </a:ext>
            </a:extLst>
          </p:cNvPr>
          <p:cNvSpPr>
            <a:spLocks noGrp="1"/>
          </p:cNvSpPr>
          <p:nvPr>
            <p:ph idx="1"/>
          </p:nvPr>
        </p:nvSpPr>
        <p:spPr>
          <a:xfrm>
            <a:off x="838200" y="2548467"/>
            <a:ext cx="4595071" cy="3628495"/>
          </a:xfrm>
        </p:spPr>
        <p:txBody>
          <a:bodyPr>
            <a:normAutofit/>
          </a:bodyPr>
          <a:lstStyle/>
          <a:p>
            <a:r>
              <a:rPr lang="en-US" sz="2000"/>
              <a:t>The best ratio for measuring success is by getting the Percentage of Views, Likes and Dislikes.</a:t>
            </a:r>
          </a:p>
          <a:p>
            <a:r>
              <a:rPr lang="en-US" sz="2000"/>
              <a:t>The pie chart shows Views, Likes and Dislikes as a percentage in each category of YouTube video.</a:t>
            </a:r>
          </a:p>
          <a:p>
            <a:endParaRPr lang="en-US" sz="2000"/>
          </a:p>
        </p:txBody>
      </p:sp>
      <p:sp>
        <p:nvSpPr>
          <p:cNvPr id="46" name="Rectangle 4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06D4B4D8-C38A-D943-AD34-A5D345B5B97D}"/>
              </a:ext>
            </a:extLst>
          </p:cNvPr>
          <p:cNvPicPr>
            <a:picLocks noChangeAspect="1"/>
          </p:cNvPicPr>
          <p:nvPr/>
        </p:nvPicPr>
        <p:blipFill>
          <a:blip r:embed="rId2"/>
          <a:stretch>
            <a:fillRect/>
          </a:stretch>
        </p:blipFill>
        <p:spPr>
          <a:xfrm>
            <a:off x="6420908" y="893684"/>
            <a:ext cx="2364317" cy="1595913"/>
          </a:xfrm>
          <a:prstGeom prst="rect">
            <a:avLst/>
          </a:prstGeom>
        </p:spPr>
      </p:pic>
      <p:sp>
        <p:nvSpPr>
          <p:cNvPr id="52" name="Rectangle 5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B71CD0CD-1DFC-B343-A4DF-9883F7A03EF3}"/>
              </a:ext>
            </a:extLst>
          </p:cNvPr>
          <p:cNvPicPr>
            <a:picLocks noChangeAspect="1"/>
          </p:cNvPicPr>
          <p:nvPr/>
        </p:nvPicPr>
        <p:blipFill>
          <a:blip r:embed="rId3"/>
          <a:stretch>
            <a:fillRect/>
          </a:stretch>
        </p:blipFill>
        <p:spPr>
          <a:xfrm>
            <a:off x="9502775" y="908461"/>
            <a:ext cx="2364317" cy="1566359"/>
          </a:xfrm>
          <a:prstGeom prst="rect">
            <a:avLst/>
          </a:prstGeom>
        </p:spPr>
      </p:pic>
      <p:pic>
        <p:nvPicPr>
          <p:cNvPr id="37" name="Picture 36">
            <a:extLst>
              <a:ext uri="{FF2B5EF4-FFF2-40B4-BE49-F238E27FC236}">
                <a16:creationId xmlns:a16="http://schemas.microsoft.com/office/drawing/2014/main" id="{B4770A6E-AA10-3841-9127-B0C317A30149}"/>
              </a:ext>
            </a:extLst>
          </p:cNvPr>
          <p:cNvPicPr>
            <a:picLocks noChangeAspect="1"/>
          </p:cNvPicPr>
          <p:nvPr/>
        </p:nvPicPr>
        <p:blipFill>
          <a:blip r:embed="rId4"/>
          <a:stretch>
            <a:fillRect/>
          </a:stretch>
        </p:blipFill>
        <p:spPr>
          <a:xfrm>
            <a:off x="7182392" y="3796452"/>
            <a:ext cx="3923216" cy="2559898"/>
          </a:xfrm>
          <a:prstGeom prst="rect">
            <a:avLst/>
          </a:prstGeom>
        </p:spPr>
      </p:pic>
    </p:spTree>
    <p:extLst>
      <p:ext uri="{BB962C8B-B14F-4D97-AF65-F5344CB8AC3E}">
        <p14:creationId xmlns:p14="http://schemas.microsoft.com/office/powerpoint/2010/main" val="37996094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63B3DE0-C679-5746-A705-8C4EA664AFAE}"/>
              </a:ext>
            </a:extLst>
          </p:cNvPr>
          <p:cNvPicPr>
            <a:picLocks noChangeAspect="1"/>
          </p:cNvPicPr>
          <p:nvPr/>
        </p:nvPicPr>
        <p:blipFill rotWithShape="1">
          <a:blip r:embed="rId2">
            <a:alphaModFix/>
            <a:extLst/>
          </a:blip>
          <a:srcRect l="12817" r="28677" b="1"/>
          <a:stretch/>
        </p:blipFill>
        <p:spPr>
          <a:xfrm>
            <a:off x="5797543" y="10"/>
            <a:ext cx="6394152" cy="6857990"/>
          </a:xfrm>
          <a:prstGeom prst="rect">
            <a:avLst/>
          </a:prstGeom>
        </p:spPr>
      </p:pic>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AFCE872B-E1A8-5041-BCD7-0EC787DDB644}"/>
              </a:ext>
            </a:extLst>
          </p:cNvPr>
          <p:cNvSpPr>
            <a:spLocks noGrp="1"/>
          </p:cNvSpPr>
          <p:nvPr>
            <p:ph type="title"/>
          </p:nvPr>
        </p:nvSpPr>
        <p:spPr>
          <a:xfrm>
            <a:off x="804998" y="798445"/>
            <a:ext cx="4803636" cy="1311664"/>
          </a:xfrm>
        </p:spPr>
        <p:txBody>
          <a:bodyPr>
            <a:normAutofit/>
          </a:bodyPr>
          <a:lstStyle/>
          <a:p>
            <a:r>
              <a:rPr lang="en-US" dirty="0">
                <a:solidFill>
                  <a:srgbClr val="000000"/>
                </a:solidFill>
              </a:rPr>
              <a:t>Biggest YouTube Channels in USA</a:t>
            </a:r>
          </a:p>
        </p:txBody>
      </p:sp>
      <p:sp>
        <p:nvSpPr>
          <p:cNvPr id="10" name="Content Placeholder 9">
            <a:extLst>
              <a:ext uri="{FF2B5EF4-FFF2-40B4-BE49-F238E27FC236}">
                <a16:creationId xmlns:a16="http://schemas.microsoft.com/office/drawing/2014/main" id="{FB5D76AE-9EC7-42D4-BEE0-18905212ED61}"/>
              </a:ext>
            </a:extLst>
          </p:cNvPr>
          <p:cNvSpPr>
            <a:spLocks noGrp="1"/>
          </p:cNvSpPr>
          <p:nvPr>
            <p:ph idx="1"/>
          </p:nvPr>
        </p:nvSpPr>
        <p:spPr>
          <a:xfrm>
            <a:off x="804997" y="2272143"/>
            <a:ext cx="4706803" cy="3788830"/>
          </a:xfrm>
        </p:spPr>
        <p:txBody>
          <a:bodyPr anchor="ctr">
            <a:normAutofit/>
          </a:bodyPr>
          <a:lstStyle/>
          <a:p>
            <a:r>
              <a:rPr lang="en-US" sz="1900">
                <a:solidFill>
                  <a:srgbClr val="000000"/>
                </a:solidFill>
              </a:rPr>
              <a:t>Each node in the chart contains an image and link to the top 25 channels on YouTube in USA.</a:t>
            </a:r>
          </a:p>
          <a:p>
            <a:r>
              <a:rPr lang="en-US" sz="1900">
                <a:solidFill>
                  <a:srgbClr val="000000"/>
                </a:solidFill>
              </a:rPr>
              <a:t>These channels are categorized according to the video category.</a:t>
            </a:r>
          </a:p>
          <a:p>
            <a:r>
              <a:rPr lang="en-US" sz="1900">
                <a:solidFill>
                  <a:srgbClr val="000000"/>
                </a:solidFill>
              </a:rPr>
              <a:t>The biggest channels on YouTube belong to Music, Entertainment and Sports. </a:t>
            </a:r>
          </a:p>
          <a:p>
            <a:r>
              <a:rPr lang="en-US" sz="1900">
                <a:solidFill>
                  <a:srgbClr val="000000"/>
                </a:solidFill>
              </a:rPr>
              <a:t>On clicking the image a link to their respective YouTube channel is generated.</a:t>
            </a:r>
          </a:p>
          <a:p>
            <a:r>
              <a:rPr lang="en-US" sz="1900">
                <a:solidFill>
                  <a:srgbClr val="000000"/>
                </a:solidFill>
              </a:rPr>
              <a:t>These channels are calculated by the number of subscribers and the number of viewers and like they have on their videos.</a:t>
            </a:r>
          </a:p>
        </p:txBody>
      </p:sp>
    </p:spTree>
    <p:extLst>
      <p:ext uri="{BB962C8B-B14F-4D97-AF65-F5344CB8AC3E}">
        <p14:creationId xmlns:p14="http://schemas.microsoft.com/office/powerpoint/2010/main" val="134215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2EDC-6DB6-0C4C-BBBF-B13D5734E05C}"/>
              </a:ext>
            </a:extLst>
          </p:cNvPr>
          <p:cNvSpPr>
            <a:spLocks noGrp="1"/>
          </p:cNvSpPr>
          <p:nvPr>
            <p:ph type="title"/>
          </p:nvPr>
        </p:nvSpPr>
        <p:spPr>
          <a:xfrm>
            <a:off x="648929" y="629266"/>
            <a:ext cx="3651467" cy="1676603"/>
          </a:xfrm>
        </p:spPr>
        <p:txBody>
          <a:bodyPr>
            <a:normAutofit/>
          </a:bodyPr>
          <a:lstStyle/>
          <a:p>
            <a:r>
              <a:rPr lang="en-US" sz="3100"/>
              <a:t>YouTube channels with highest number of  Subscribers</a:t>
            </a:r>
          </a:p>
        </p:txBody>
      </p:sp>
      <p:sp>
        <p:nvSpPr>
          <p:cNvPr id="10" name="Content Placeholder 9">
            <a:extLst>
              <a:ext uri="{FF2B5EF4-FFF2-40B4-BE49-F238E27FC236}">
                <a16:creationId xmlns:a16="http://schemas.microsoft.com/office/drawing/2014/main" id="{0F9AF44D-5F57-43D4-AE41-5508F6211A23}"/>
              </a:ext>
            </a:extLst>
          </p:cNvPr>
          <p:cNvSpPr>
            <a:spLocks noGrp="1"/>
          </p:cNvSpPr>
          <p:nvPr>
            <p:ph idx="1"/>
          </p:nvPr>
        </p:nvSpPr>
        <p:spPr>
          <a:xfrm>
            <a:off x="648931" y="2438400"/>
            <a:ext cx="3651466" cy="3785419"/>
          </a:xfrm>
        </p:spPr>
        <p:txBody>
          <a:bodyPr>
            <a:normAutofit/>
          </a:bodyPr>
          <a:lstStyle/>
          <a:p>
            <a:r>
              <a:rPr lang="en-US" sz="1800" dirty="0"/>
              <a:t>The number of subscribers can be calculated by scaring data from the YouTube API.</a:t>
            </a:r>
          </a:p>
          <a:p>
            <a:r>
              <a:rPr lang="en-US" sz="1800" dirty="0"/>
              <a:t>The highest number of subscribers a channel has is 5.51 Billion which is for The Ellen Show under Entertainment.</a:t>
            </a:r>
          </a:p>
          <a:p>
            <a:r>
              <a:rPr lang="en-US" sz="1800" dirty="0"/>
              <a:t>The second highest subscribers for a channel is WWE which is under Sports.</a:t>
            </a:r>
          </a:p>
          <a:p>
            <a:r>
              <a:rPr lang="en-US" sz="1800" dirty="0"/>
              <a:t>The visualization shows the channels with highest number of subscribers on YouTube.</a:t>
            </a:r>
          </a:p>
        </p:txBody>
      </p:sp>
      <p:pic>
        <p:nvPicPr>
          <p:cNvPr id="8" name="Content Placeholder 4">
            <a:extLst>
              <a:ext uri="{FF2B5EF4-FFF2-40B4-BE49-F238E27FC236}">
                <a16:creationId xmlns:a16="http://schemas.microsoft.com/office/drawing/2014/main" id="{FB948FEC-6226-2D47-8807-9D596A95D823}"/>
              </a:ext>
            </a:extLst>
          </p:cNvPr>
          <p:cNvPicPr>
            <a:picLocks noChangeAspect="1"/>
          </p:cNvPicPr>
          <p:nvPr/>
        </p:nvPicPr>
        <p:blipFill rotWithShape="1">
          <a:blip r:embed="rId2"/>
          <a:srcRect l="6246" r="37311" b="1"/>
          <a:stretch/>
        </p:blipFill>
        <p:spPr>
          <a:xfrm>
            <a:off x="4639056" y="10"/>
            <a:ext cx="7552944" cy="6857990"/>
          </a:xfrm>
          <a:prstGeom prst="rect">
            <a:avLst/>
          </a:prstGeom>
          <a:effectLst/>
        </p:spPr>
      </p:pic>
    </p:spTree>
    <p:extLst>
      <p:ext uri="{BB962C8B-B14F-4D97-AF65-F5344CB8AC3E}">
        <p14:creationId xmlns:p14="http://schemas.microsoft.com/office/powerpoint/2010/main" val="104684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18B2-5C22-A647-B0DF-F3778449372B}"/>
              </a:ext>
            </a:extLst>
          </p:cNvPr>
          <p:cNvSpPr>
            <a:spLocks noGrp="1"/>
          </p:cNvSpPr>
          <p:nvPr>
            <p:ph type="title"/>
          </p:nvPr>
        </p:nvSpPr>
        <p:spPr>
          <a:xfrm>
            <a:off x="838200" y="365125"/>
            <a:ext cx="10515600" cy="1325563"/>
          </a:xfrm>
        </p:spPr>
        <p:txBody>
          <a:bodyPr>
            <a:normAutofit/>
          </a:bodyPr>
          <a:lstStyle/>
          <a:p>
            <a:r>
              <a:rPr lang="en-US" sz="3100"/>
              <a:t>Does Publish Time have an Impact on the success of a video ?</a:t>
            </a:r>
            <a:br>
              <a:rPr lang="en-US" sz="3100"/>
            </a:br>
            <a:endParaRPr lang="en-US" sz="3100"/>
          </a:p>
        </p:txBody>
      </p:sp>
      <p:sp>
        <p:nvSpPr>
          <p:cNvPr id="3" name="Content Placeholder 2">
            <a:extLst>
              <a:ext uri="{FF2B5EF4-FFF2-40B4-BE49-F238E27FC236}">
                <a16:creationId xmlns:a16="http://schemas.microsoft.com/office/drawing/2014/main" id="{1653ADDA-5580-694E-8138-23AED0483D29}"/>
              </a:ext>
            </a:extLst>
          </p:cNvPr>
          <p:cNvSpPr>
            <a:spLocks noGrp="1"/>
          </p:cNvSpPr>
          <p:nvPr>
            <p:ph idx="1"/>
          </p:nvPr>
        </p:nvSpPr>
        <p:spPr>
          <a:xfrm>
            <a:off x="838200" y="1825625"/>
            <a:ext cx="3797807" cy="4351338"/>
          </a:xfrm>
        </p:spPr>
        <p:txBody>
          <a:bodyPr>
            <a:normAutofit/>
          </a:bodyPr>
          <a:lstStyle/>
          <a:p>
            <a:r>
              <a:rPr lang="en-US" sz="2000" dirty="0"/>
              <a:t>To find out if the publish time plays a role in video success, I plotted a graph on publish time of video for every hour of the day.</a:t>
            </a:r>
          </a:p>
          <a:p>
            <a:r>
              <a:rPr lang="en-US" sz="2000" dirty="0"/>
              <a:t>Surprising, a video published at 4am got the maximum number of views. And a video published at 6am got the least number of views.</a:t>
            </a:r>
          </a:p>
          <a:p>
            <a:endParaRPr lang="en-US" sz="2000" dirty="0"/>
          </a:p>
        </p:txBody>
      </p:sp>
      <p:pic>
        <p:nvPicPr>
          <p:cNvPr id="5" name="Picture 4">
            <a:extLst>
              <a:ext uri="{FF2B5EF4-FFF2-40B4-BE49-F238E27FC236}">
                <a16:creationId xmlns:a16="http://schemas.microsoft.com/office/drawing/2014/main" id="{0D1B4F27-AB8C-3841-B113-48A92F23A2DC}"/>
              </a:ext>
            </a:extLst>
          </p:cNvPr>
          <p:cNvPicPr>
            <a:picLocks noChangeAspect="1"/>
          </p:cNvPicPr>
          <p:nvPr/>
        </p:nvPicPr>
        <p:blipFill rotWithShape="1">
          <a:blip r:embed="rId2"/>
          <a:srcRect r="18303" b="-2"/>
          <a:stretch/>
        </p:blipFill>
        <p:spPr>
          <a:xfrm>
            <a:off x="5120640" y="1904281"/>
            <a:ext cx="6416936" cy="4272681"/>
          </a:xfrm>
          <a:prstGeom prst="rect">
            <a:avLst/>
          </a:prstGeom>
        </p:spPr>
      </p:pic>
    </p:spTree>
    <p:extLst>
      <p:ext uri="{BB962C8B-B14F-4D97-AF65-F5344CB8AC3E}">
        <p14:creationId xmlns:p14="http://schemas.microsoft.com/office/powerpoint/2010/main" val="146759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5394-5CCE-0E48-A213-6216F95E32AA}"/>
              </a:ext>
            </a:extLst>
          </p:cNvPr>
          <p:cNvSpPr>
            <a:spLocks noGrp="1"/>
          </p:cNvSpPr>
          <p:nvPr>
            <p:ph type="title"/>
          </p:nvPr>
        </p:nvSpPr>
        <p:spPr>
          <a:xfrm>
            <a:off x="838200" y="365125"/>
            <a:ext cx="10515600" cy="1325563"/>
          </a:xfrm>
        </p:spPr>
        <p:txBody>
          <a:bodyPr>
            <a:normAutofit/>
          </a:bodyPr>
          <a:lstStyle/>
          <a:p>
            <a:endParaRPr lang="en-US"/>
          </a:p>
        </p:txBody>
      </p:sp>
      <p:sp>
        <p:nvSpPr>
          <p:cNvPr id="3" name="Content Placeholder 2">
            <a:extLst>
              <a:ext uri="{FF2B5EF4-FFF2-40B4-BE49-F238E27FC236}">
                <a16:creationId xmlns:a16="http://schemas.microsoft.com/office/drawing/2014/main" id="{288EB7EA-AC65-224F-B2D9-48768EE256D5}"/>
              </a:ext>
            </a:extLst>
          </p:cNvPr>
          <p:cNvSpPr>
            <a:spLocks noGrp="1"/>
          </p:cNvSpPr>
          <p:nvPr>
            <p:ph idx="1"/>
          </p:nvPr>
        </p:nvSpPr>
        <p:spPr>
          <a:xfrm>
            <a:off x="838200" y="1825625"/>
            <a:ext cx="3797807" cy="4351338"/>
          </a:xfrm>
        </p:spPr>
        <p:txBody>
          <a:bodyPr>
            <a:normAutofit/>
          </a:bodyPr>
          <a:lstStyle/>
          <a:p>
            <a:r>
              <a:rPr lang="en-US" sz="2000" dirty="0"/>
              <a:t>To study the number of likes on each video. </a:t>
            </a:r>
          </a:p>
          <a:p>
            <a:r>
              <a:rPr lang="en-US" sz="2000" dirty="0"/>
              <a:t>I plotted a time graph with the publish time of video over the likes it received every hour.</a:t>
            </a:r>
          </a:p>
          <a:p>
            <a:r>
              <a:rPr lang="en-US" sz="2000" dirty="0"/>
              <a:t>The most amount of likes received were for the videos published at 3pm, followed by the videos published at 4am.</a:t>
            </a:r>
          </a:p>
          <a:p>
            <a:r>
              <a:rPr lang="en-US" sz="2000" dirty="0"/>
              <a:t>The least number of likes were for the videos published at 6am.</a:t>
            </a:r>
          </a:p>
          <a:p>
            <a:endParaRPr lang="en-US" sz="2000" dirty="0"/>
          </a:p>
          <a:p>
            <a:endParaRPr lang="en-US" sz="2000" dirty="0"/>
          </a:p>
        </p:txBody>
      </p:sp>
      <p:pic>
        <p:nvPicPr>
          <p:cNvPr id="5" name="Picture 4">
            <a:extLst>
              <a:ext uri="{FF2B5EF4-FFF2-40B4-BE49-F238E27FC236}">
                <a16:creationId xmlns:a16="http://schemas.microsoft.com/office/drawing/2014/main" id="{E9FE0152-70F9-C94C-8079-AC148AEB1BF6}"/>
              </a:ext>
            </a:extLst>
          </p:cNvPr>
          <p:cNvPicPr>
            <a:picLocks noChangeAspect="1"/>
          </p:cNvPicPr>
          <p:nvPr/>
        </p:nvPicPr>
        <p:blipFill rotWithShape="1">
          <a:blip r:embed="rId2"/>
          <a:srcRect r="17577" b="2"/>
          <a:stretch/>
        </p:blipFill>
        <p:spPr>
          <a:xfrm>
            <a:off x="5120640" y="1904281"/>
            <a:ext cx="6233160" cy="4272681"/>
          </a:xfrm>
          <a:prstGeom prst="rect">
            <a:avLst/>
          </a:prstGeom>
        </p:spPr>
      </p:pic>
    </p:spTree>
    <p:extLst>
      <p:ext uri="{BB962C8B-B14F-4D97-AF65-F5344CB8AC3E}">
        <p14:creationId xmlns:p14="http://schemas.microsoft.com/office/powerpoint/2010/main" val="2680565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D9C6-A49D-6348-9645-7E3979D7D027}"/>
              </a:ext>
            </a:extLst>
          </p:cNvPr>
          <p:cNvSpPr>
            <a:spLocks noGrp="1"/>
          </p:cNvSpPr>
          <p:nvPr>
            <p:ph type="title"/>
          </p:nvPr>
        </p:nvSpPr>
        <p:spPr/>
        <p:txBody>
          <a:bodyPr/>
          <a:lstStyle/>
          <a:p>
            <a:r>
              <a:rPr lang="en-US" dirty="0"/>
              <a:t>Trending days</a:t>
            </a:r>
          </a:p>
        </p:txBody>
      </p:sp>
      <p:sp>
        <p:nvSpPr>
          <p:cNvPr id="3" name="Content Placeholder 2">
            <a:extLst>
              <a:ext uri="{FF2B5EF4-FFF2-40B4-BE49-F238E27FC236}">
                <a16:creationId xmlns:a16="http://schemas.microsoft.com/office/drawing/2014/main" id="{F5082807-BFB5-464E-A104-8193E0F951FC}"/>
              </a:ext>
            </a:extLst>
          </p:cNvPr>
          <p:cNvSpPr>
            <a:spLocks noGrp="1"/>
          </p:cNvSpPr>
          <p:nvPr>
            <p:ph idx="1"/>
          </p:nvPr>
        </p:nvSpPr>
        <p:spPr/>
        <p:txBody>
          <a:bodyPr/>
          <a:lstStyle/>
          <a:p>
            <a:r>
              <a:rPr lang="en-US" dirty="0"/>
              <a:t>To find the number of days a video is trending I used the top 10 videos that were trending for the maximum number of days.</a:t>
            </a:r>
          </a:p>
          <a:p>
            <a:r>
              <a:rPr lang="en-US" dirty="0"/>
              <a:t>The highest number of days a video trends is for 30 days.</a:t>
            </a:r>
          </a:p>
        </p:txBody>
      </p:sp>
    </p:spTree>
    <p:extLst>
      <p:ext uri="{BB962C8B-B14F-4D97-AF65-F5344CB8AC3E}">
        <p14:creationId xmlns:p14="http://schemas.microsoft.com/office/powerpoint/2010/main" val="3156137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CD27-9434-634F-B700-AFFE74E751B6}"/>
              </a:ext>
            </a:extLst>
          </p:cNvPr>
          <p:cNvSpPr>
            <a:spLocks noGrp="1"/>
          </p:cNvSpPr>
          <p:nvPr>
            <p:ph type="title"/>
          </p:nvPr>
        </p:nvSpPr>
        <p:spPr>
          <a:xfrm>
            <a:off x="838200" y="365125"/>
            <a:ext cx="10515600" cy="1325563"/>
          </a:xfrm>
        </p:spPr>
        <p:txBody>
          <a:bodyPr>
            <a:normAutofit/>
          </a:bodyPr>
          <a:lstStyle/>
          <a:p>
            <a:r>
              <a:rPr lang="en-US" b="1"/>
              <a:t>What title is suggested to get attention?</a:t>
            </a:r>
            <a:br>
              <a:rPr lang="en-US" b="1"/>
            </a:br>
            <a:endParaRPr lang="en-US" dirty="0"/>
          </a:p>
        </p:txBody>
      </p:sp>
      <p:sp>
        <p:nvSpPr>
          <p:cNvPr id="3" name="Content Placeholder 2">
            <a:extLst>
              <a:ext uri="{FF2B5EF4-FFF2-40B4-BE49-F238E27FC236}">
                <a16:creationId xmlns:a16="http://schemas.microsoft.com/office/drawing/2014/main" id="{5A0A5145-3FA8-5143-A363-02545B43C460}"/>
              </a:ext>
            </a:extLst>
          </p:cNvPr>
          <p:cNvSpPr>
            <a:spLocks noGrp="1"/>
          </p:cNvSpPr>
          <p:nvPr>
            <p:ph idx="1"/>
          </p:nvPr>
        </p:nvSpPr>
        <p:spPr>
          <a:xfrm>
            <a:off x="838200" y="1825625"/>
            <a:ext cx="5015484" cy="4351338"/>
          </a:xfrm>
        </p:spPr>
        <p:txBody>
          <a:bodyPr>
            <a:normAutofit/>
          </a:bodyPr>
          <a:lstStyle/>
          <a:p>
            <a:r>
              <a:rPr lang="en-US" sz="1700" dirty="0"/>
              <a:t>There is a limitation in our perception when we give a glimpse to text. So the length of the title and the number of words in titles are important factors for eye-catching. Does the title length have an effect on the views? How many words are adequate to be contained in titles? </a:t>
            </a:r>
          </a:p>
          <a:p>
            <a:r>
              <a:rPr lang="en-US" sz="1700" dirty="0"/>
              <a:t>This can be answered by the visualization. </a:t>
            </a:r>
          </a:p>
          <a:p>
            <a:r>
              <a:rPr lang="en-US" sz="1700" dirty="0"/>
              <a:t>The titles of the videos have less than 100 characters and the views get the highest around 30 and 50 characters. If we say a single word commonly has 5 or 6 characters, this means 5 to 10 words are preferable in the title. The number of words is less than 20 and the views are highest at around 19. Therefore a title with 10 to 15 words is appropriate to get more views.</a:t>
            </a:r>
          </a:p>
        </p:txBody>
      </p:sp>
      <p:pic>
        <p:nvPicPr>
          <p:cNvPr id="5" name="Picture 4">
            <a:extLst>
              <a:ext uri="{FF2B5EF4-FFF2-40B4-BE49-F238E27FC236}">
                <a16:creationId xmlns:a16="http://schemas.microsoft.com/office/drawing/2014/main" id="{33133D02-9A5A-084B-A46A-DDC0480FEEFC}"/>
              </a:ext>
            </a:extLst>
          </p:cNvPr>
          <p:cNvPicPr>
            <a:picLocks noChangeAspect="1"/>
          </p:cNvPicPr>
          <p:nvPr/>
        </p:nvPicPr>
        <p:blipFill rotWithShape="1">
          <a:blip r:embed="rId2"/>
          <a:srcRect r="44777" b="-2"/>
          <a:stretch/>
        </p:blipFill>
        <p:spPr>
          <a:xfrm>
            <a:off x="6338316" y="1904281"/>
            <a:ext cx="5074070" cy="4272681"/>
          </a:xfrm>
          <a:prstGeom prst="rect">
            <a:avLst/>
          </a:prstGeom>
        </p:spPr>
      </p:pic>
    </p:spTree>
    <p:extLst>
      <p:ext uri="{BB962C8B-B14F-4D97-AF65-F5344CB8AC3E}">
        <p14:creationId xmlns:p14="http://schemas.microsoft.com/office/powerpoint/2010/main" val="344172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BF28-53AB-7846-AF40-DF94AAA7E7D5}"/>
              </a:ext>
            </a:extLst>
          </p:cNvPr>
          <p:cNvSpPr>
            <a:spLocks noGrp="1"/>
          </p:cNvSpPr>
          <p:nvPr>
            <p:ph type="title"/>
          </p:nvPr>
        </p:nvSpPr>
        <p:spPr>
          <a:xfrm>
            <a:off x="838200" y="365125"/>
            <a:ext cx="10515600" cy="1325563"/>
          </a:xfrm>
        </p:spPr>
        <p:txBody>
          <a:bodyPr>
            <a:normAutofit/>
          </a:bodyPr>
          <a:lstStyle/>
          <a:p>
            <a:r>
              <a:rPr lang="en-US"/>
              <a:t>Richest YouTubers in 2018</a:t>
            </a:r>
          </a:p>
        </p:txBody>
      </p:sp>
      <p:sp>
        <p:nvSpPr>
          <p:cNvPr id="12" name="Content Placeholder 9">
            <a:extLst>
              <a:ext uri="{FF2B5EF4-FFF2-40B4-BE49-F238E27FC236}">
                <a16:creationId xmlns:a16="http://schemas.microsoft.com/office/drawing/2014/main" id="{54122952-E5D4-43A6-A046-C4861D31DBBC}"/>
              </a:ext>
            </a:extLst>
          </p:cNvPr>
          <p:cNvSpPr>
            <a:spLocks noGrp="1"/>
          </p:cNvSpPr>
          <p:nvPr>
            <p:ph idx="1"/>
          </p:nvPr>
        </p:nvSpPr>
        <p:spPr>
          <a:xfrm>
            <a:off x="838200" y="1825625"/>
            <a:ext cx="3797807" cy="4351338"/>
          </a:xfrm>
        </p:spPr>
        <p:txBody>
          <a:bodyPr>
            <a:normAutofit/>
          </a:bodyPr>
          <a:lstStyle/>
          <a:p>
            <a:r>
              <a:rPr lang="en-US" sz="2000" dirty="0"/>
              <a:t>YouTuber’s make a lot of money. The visualization shows the Top 10 highest earning YouTubers in 2018.</a:t>
            </a:r>
          </a:p>
          <a:p>
            <a:r>
              <a:rPr lang="en-US" sz="2000" dirty="0"/>
              <a:t>They have millions of followers and get paid thousands of dollars to upload new content often.</a:t>
            </a:r>
          </a:p>
          <a:p>
            <a:r>
              <a:rPr lang="en-US" sz="2000" dirty="0"/>
              <a:t>The highest paid Youtuber is Daniel Middleton who has about 19million subscribers.</a:t>
            </a:r>
          </a:p>
        </p:txBody>
      </p:sp>
      <p:pic>
        <p:nvPicPr>
          <p:cNvPr id="14" name="Content Placeholder 4">
            <a:extLst>
              <a:ext uri="{FF2B5EF4-FFF2-40B4-BE49-F238E27FC236}">
                <a16:creationId xmlns:a16="http://schemas.microsoft.com/office/drawing/2014/main" id="{075F4A4C-9865-3D4E-9102-F1EAD3ACE249}"/>
              </a:ext>
            </a:extLst>
          </p:cNvPr>
          <p:cNvPicPr>
            <a:picLocks noChangeAspect="1"/>
          </p:cNvPicPr>
          <p:nvPr/>
        </p:nvPicPr>
        <p:blipFill rotWithShape="1">
          <a:blip r:embed="rId2"/>
          <a:srcRect r="1" b="3455"/>
          <a:stretch/>
        </p:blipFill>
        <p:spPr>
          <a:xfrm>
            <a:off x="5120640" y="1904281"/>
            <a:ext cx="6233160" cy="4272681"/>
          </a:xfrm>
          <a:prstGeom prst="rect">
            <a:avLst/>
          </a:prstGeom>
        </p:spPr>
      </p:pic>
    </p:spTree>
    <p:extLst>
      <p:ext uri="{BB962C8B-B14F-4D97-AF65-F5344CB8AC3E}">
        <p14:creationId xmlns:p14="http://schemas.microsoft.com/office/powerpoint/2010/main" val="4055890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3C5EA6-12BF-984A-BD62-49F9BD50DEC4}"/>
              </a:ext>
            </a:extLst>
          </p:cNvPr>
          <p:cNvSpPr>
            <a:spLocks noGrp="1"/>
          </p:cNvSpPr>
          <p:nvPr>
            <p:ph type="title"/>
          </p:nvPr>
        </p:nvSpPr>
        <p:spPr>
          <a:xfrm>
            <a:off x="640079" y="2053641"/>
            <a:ext cx="3669161" cy="2760098"/>
          </a:xfrm>
        </p:spPr>
        <p:txBody>
          <a:bodyPr>
            <a:normAutofit/>
          </a:bodyPr>
          <a:lstStyle/>
          <a:p>
            <a:r>
              <a:rPr lang="en-US">
                <a:solidFill>
                  <a:srgbClr val="FFFFFF"/>
                </a:solidFill>
              </a:rPr>
              <a:t>Overview</a:t>
            </a:r>
          </a:p>
        </p:txBody>
      </p:sp>
      <p:sp>
        <p:nvSpPr>
          <p:cNvPr id="3" name="Content Placeholder 2">
            <a:extLst>
              <a:ext uri="{FF2B5EF4-FFF2-40B4-BE49-F238E27FC236}">
                <a16:creationId xmlns:a16="http://schemas.microsoft.com/office/drawing/2014/main" id="{5C487E23-B3DE-1048-B453-D5FDBA436DD9}"/>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Introduction</a:t>
            </a:r>
          </a:p>
          <a:p>
            <a:r>
              <a:rPr lang="en-US" sz="2400" dirty="0">
                <a:solidFill>
                  <a:srgbClr val="000000"/>
                </a:solidFill>
              </a:rPr>
              <a:t>Background of dataset</a:t>
            </a:r>
          </a:p>
          <a:p>
            <a:r>
              <a:rPr lang="en-US" sz="2400" dirty="0">
                <a:solidFill>
                  <a:srgbClr val="000000"/>
                </a:solidFill>
              </a:rPr>
              <a:t>Data Preprocessing</a:t>
            </a:r>
          </a:p>
          <a:p>
            <a:r>
              <a:rPr lang="en-US" sz="2400" dirty="0">
                <a:solidFill>
                  <a:srgbClr val="000000"/>
                </a:solidFill>
              </a:rPr>
              <a:t>Exploratory Data Analysis</a:t>
            </a:r>
          </a:p>
          <a:p>
            <a:r>
              <a:rPr lang="en-US" sz="2400" dirty="0">
                <a:solidFill>
                  <a:srgbClr val="000000"/>
                </a:solidFill>
              </a:rPr>
              <a:t>Proposed Visualization</a:t>
            </a:r>
          </a:p>
          <a:p>
            <a:r>
              <a:rPr lang="en-US" sz="2400" dirty="0">
                <a:solidFill>
                  <a:srgbClr val="000000"/>
                </a:solidFill>
              </a:rPr>
              <a:t>YouTube in USA</a:t>
            </a:r>
          </a:p>
          <a:p>
            <a:r>
              <a:rPr lang="en-US" sz="2400" dirty="0">
                <a:solidFill>
                  <a:srgbClr val="000000"/>
                </a:solidFill>
              </a:rPr>
              <a:t>YouTube in Other Countries</a:t>
            </a:r>
          </a:p>
          <a:p>
            <a:r>
              <a:rPr lang="en-US" sz="2400" dirty="0">
                <a:solidFill>
                  <a:srgbClr val="000000"/>
                </a:solidFill>
              </a:rPr>
              <a:t>Prediction and Forecasting</a:t>
            </a:r>
          </a:p>
          <a:p>
            <a:r>
              <a:rPr lang="en-US" sz="2400" dirty="0">
                <a:solidFill>
                  <a:srgbClr val="000000"/>
                </a:solidFill>
              </a:rPr>
              <a:t>Conclusions</a:t>
            </a:r>
          </a:p>
          <a:p>
            <a:r>
              <a:rPr lang="en-US" sz="2400" dirty="0">
                <a:solidFill>
                  <a:srgbClr val="000000"/>
                </a:solidFill>
              </a:rPr>
              <a:t>Tools and Packages</a:t>
            </a:r>
          </a:p>
          <a:p>
            <a:r>
              <a:rPr lang="en-US" sz="2400" dirty="0">
                <a:solidFill>
                  <a:srgbClr val="000000"/>
                </a:solidFill>
              </a:rPr>
              <a:t>References</a:t>
            </a:r>
          </a:p>
        </p:txBody>
      </p:sp>
    </p:spTree>
    <p:extLst>
      <p:ext uri="{BB962C8B-B14F-4D97-AF65-F5344CB8AC3E}">
        <p14:creationId xmlns:p14="http://schemas.microsoft.com/office/powerpoint/2010/main" val="389157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7D88F4-1F30-0D4A-BC5B-38F681F8D124}"/>
              </a:ext>
            </a:extLst>
          </p:cNvPr>
          <p:cNvSpPr>
            <a:spLocks noGrp="1"/>
          </p:cNvSpPr>
          <p:nvPr>
            <p:ph type="title"/>
          </p:nvPr>
        </p:nvSpPr>
        <p:spPr>
          <a:xfrm>
            <a:off x="640079" y="2053641"/>
            <a:ext cx="3669161" cy="2760098"/>
          </a:xfrm>
        </p:spPr>
        <p:txBody>
          <a:bodyPr>
            <a:normAutofit/>
          </a:bodyPr>
          <a:lstStyle/>
          <a:p>
            <a:r>
              <a:rPr lang="en-US">
                <a:solidFill>
                  <a:srgbClr val="FFFFFF"/>
                </a:solidFill>
              </a:rPr>
              <a:t>YouTube in other countries</a:t>
            </a:r>
          </a:p>
        </p:txBody>
      </p:sp>
      <p:sp>
        <p:nvSpPr>
          <p:cNvPr id="3" name="Content Placeholder 2">
            <a:extLst>
              <a:ext uri="{FF2B5EF4-FFF2-40B4-BE49-F238E27FC236}">
                <a16:creationId xmlns:a16="http://schemas.microsoft.com/office/drawing/2014/main" id="{A17AE422-646F-2C41-8D76-F7B7E1AD4A21}"/>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The countries considered are Canada, Germany, France and UK.</a:t>
            </a:r>
          </a:p>
          <a:p>
            <a:r>
              <a:rPr lang="en-US" sz="2400">
                <a:solidFill>
                  <a:srgbClr val="000000"/>
                </a:solidFill>
              </a:rPr>
              <a:t>In each country the number of videos in each category is calculated.</a:t>
            </a:r>
          </a:p>
          <a:p>
            <a:r>
              <a:rPr lang="en-US" sz="2400">
                <a:solidFill>
                  <a:srgbClr val="000000"/>
                </a:solidFill>
              </a:rPr>
              <a:t>The most popular topics are determined in each country.</a:t>
            </a:r>
          </a:p>
        </p:txBody>
      </p:sp>
    </p:spTree>
    <p:extLst>
      <p:ext uri="{BB962C8B-B14F-4D97-AF65-F5344CB8AC3E}">
        <p14:creationId xmlns:p14="http://schemas.microsoft.com/office/powerpoint/2010/main" val="342604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9E2B-EA73-1947-860B-344E7DA56C11}"/>
              </a:ext>
            </a:extLst>
          </p:cNvPr>
          <p:cNvSpPr>
            <a:spLocks noGrp="1"/>
          </p:cNvSpPr>
          <p:nvPr>
            <p:ph type="title"/>
          </p:nvPr>
        </p:nvSpPr>
        <p:spPr>
          <a:xfrm>
            <a:off x="648929" y="629266"/>
            <a:ext cx="3651467" cy="1676603"/>
          </a:xfrm>
        </p:spPr>
        <p:txBody>
          <a:bodyPr>
            <a:normAutofit/>
          </a:bodyPr>
          <a:lstStyle/>
          <a:p>
            <a:r>
              <a:rPr lang="en-US" dirty="0"/>
              <a:t>Canada</a:t>
            </a:r>
          </a:p>
        </p:txBody>
      </p:sp>
      <p:sp>
        <p:nvSpPr>
          <p:cNvPr id="10" name="Content Placeholder 9">
            <a:extLst>
              <a:ext uri="{FF2B5EF4-FFF2-40B4-BE49-F238E27FC236}">
                <a16:creationId xmlns:a16="http://schemas.microsoft.com/office/drawing/2014/main" id="{CD9856A5-D3D1-4122-8FC3-05A88B55A23F}"/>
              </a:ext>
            </a:extLst>
          </p:cNvPr>
          <p:cNvSpPr>
            <a:spLocks noGrp="1"/>
          </p:cNvSpPr>
          <p:nvPr>
            <p:ph idx="1"/>
          </p:nvPr>
        </p:nvSpPr>
        <p:spPr>
          <a:xfrm>
            <a:off x="648931" y="2438400"/>
            <a:ext cx="3651466" cy="3785419"/>
          </a:xfrm>
        </p:spPr>
        <p:txBody>
          <a:bodyPr>
            <a:normAutofit/>
          </a:bodyPr>
          <a:lstStyle/>
          <a:p>
            <a:r>
              <a:rPr lang="en-US" sz="1800" dirty="0"/>
              <a:t>In Canada, the most popular topic is Entertainment.</a:t>
            </a:r>
          </a:p>
          <a:p>
            <a:r>
              <a:rPr lang="en-US" sz="1800" dirty="0"/>
              <a:t>News and Politics and Vlogs are the second most popular category.</a:t>
            </a:r>
          </a:p>
        </p:txBody>
      </p:sp>
      <p:pic>
        <p:nvPicPr>
          <p:cNvPr id="8" name="Content Placeholder 4">
            <a:extLst>
              <a:ext uri="{FF2B5EF4-FFF2-40B4-BE49-F238E27FC236}">
                <a16:creationId xmlns:a16="http://schemas.microsoft.com/office/drawing/2014/main" id="{122403C4-59C6-0149-BA47-CB582FF2279C}"/>
              </a:ext>
            </a:extLst>
          </p:cNvPr>
          <p:cNvPicPr>
            <a:picLocks noChangeAspect="1"/>
          </p:cNvPicPr>
          <p:nvPr/>
        </p:nvPicPr>
        <p:blipFill rotWithShape="1">
          <a:blip r:embed="rId2"/>
          <a:srcRect l="1324" r="14150" b="1"/>
          <a:stretch/>
        </p:blipFill>
        <p:spPr>
          <a:xfrm>
            <a:off x="4639056" y="10"/>
            <a:ext cx="7552944" cy="6857990"/>
          </a:xfrm>
          <a:prstGeom prst="rect">
            <a:avLst/>
          </a:prstGeom>
          <a:effectLst/>
        </p:spPr>
      </p:pic>
    </p:spTree>
    <p:extLst>
      <p:ext uri="{BB962C8B-B14F-4D97-AF65-F5344CB8AC3E}">
        <p14:creationId xmlns:p14="http://schemas.microsoft.com/office/powerpoint/2010/main" val="2652110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C989-67D2-F743-AD61-8D034D068AE3}"/>
              </a:ext>
            </a:extLst>
          </p:cNvPr>
          <p:cNvSpPr>
            <a:spLocks noGrp="1"/>
          </p:cNvSpPr>
          <p:nvPr>
            <p:ph type="title"/>
          </p:nvPr>
        </p:nvSpPr>
        <p:spPr>
          <a:xfrm>
            <a:off x="648929" y="629266"/>
            <a:ext cx="3651467" cy="1676603"/>
          </a:xfrm>
        </p:spPr>
        <p:txBody>
          <a:bodyPr>
            <a:normAutofit/>
          </a:bodyPr>
          <a:lstStyle/>
          <a:p>
            <a:r>
              <a:rPr lang="en-US" dirty="0"/>
              <a:t>Germany</a:t>
            </a:r>
          </a:p>
        </p:txBody>
      </p:sp>
      <p:sp>
        <p:nvSpPr>
          <p:cNvPr id="10" name="Content Placeholder 9">
            <a:extLst>
              <a:ext uri="{FF2B5EF4-FFF2-40B4-BE49-F238E27FC236}">
                <a16:creationId xmlns:a16="http://schemas.microsoft.com/office/drawing/2014/main" id="{377F37BD-B973-417E-ADC0-4CFDB566F500}"/>
              </a:ext>
            </a:extLst>
          </p:cNvPr>
          <p:cNvSpPr>
            <a:spLocks noGrp="1"/>
          </p:cNvSpPr>
          <p:nvPr>
            <p:ph idx="1"/>
          </p:nvPr>
        </p:nvSpPr>
        <p:spPr>
          <a:xfrm>
            <a:off x="648931" y="2438400"/>
            <a:ext cx="3651466" cy="3785419"/>
          </a:xfrm>
        </p:spPr>
        <p:txBody>
          <a:bodyPr>
            <a:normAutofit/>
          </a:bodyPr>
          <a:lstStyle/>
          <a:p>
            <a:r>
              <a:rPr lang="en-US" sz="1800" dirty="0"/>
              <a:t>Entertainment is the most popular video category in Germany.</a:t>
            </a:r>
          </a:p>
          <a:p>
            <a:r>
              <a:rPr lang="en-US" sz="1800" dirty="0"/>
              <a:t>The second most popular category is People and Blogs.</a:t>
            </a:r>
          </a:p>
          <a:p>
            <a:endParaRPr lang="en-US" sz="1800" dirty="0"/>
          </a:p>
        </p:txBody>
      </p:sp>
      <p:pic>
        <p:nvPicPr>
          <p:cNvPr id="8" name="Content Placeholder 4">
            <a:extLst>
              <a:ext uri="{FF2B5EF4-FFF2-40B4-BE49-F238E27FC236}">
                <a16:creationId xmlns:a16="http://schemas.microsoft.com/office/drawing/2014/main" id="{48291A8C-50DD-F040-9E7A-FA33175E587C}"/>
              </a:ext>
            </a:extLst>
          </p:cNvPr>
          <p:cNvPicPr>
            <a:picLocks noChangeAspect="1"/>
          </p:cNvPicPr>
          <p:nvPr/>
        </p:nvPicPr>
        <p:blipFill rotWithShape="1">
          <a:blip r:embed="rId2"/>
          <a:srcRect l="6662"/>
          <a:stretch/>
        </p:blipFill>
        <p:spPr>
          <a:xfrm>
            <a:off x="4639056" y="10"/>
            <a:ext cx="7552944" cy="6857990"/>
          </a:xfrm>
          <a:prstGeom prst="rect">
            <a:avLst/>
          </a:prstGeom>
          <a:effectLst/>
        </p:spPr>
      </p:pic>
    </p:spTree>
    <p:extLst>
      <p:ext uri="{BB962C8B-B14F-4D97-AF65-F5344CB8AC3E}">
        <p14:creationId xmlns:p14="http://schemas.microsoft.com/office/powerpoint/2010/main" val="185760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F907-A67A-6E45-A3A4-724B1FA2DE7B}"/>
              </a:ext>
            </a:extLst>
          </p:cNvPr>
          <p:cNvSpPr>
            <a:spLocks noGrp="1"/>
          </p:cNvSpPr>
          <p:nvPr>
            <p:ph type="title"/>
          </p:nvPr>
        </p:nvSpPr>
        <p:spPr>
          <a:xfrm>
            <a:off x="648929" y="629266"/>
            <a:ext cx="3651467" cy="1676603"/>
          </a:xfrm>
        </p:spPr>
        <p:txBody>
          <a:bodyPr>
            <a:normAutofit/>
          </a:bodyPr>
          <a:lstStyle/>
          <a:p>
            <a:r>
              <a:rPr lang="en-US" dirty="0"/>
              <a:t>France</a:t>
            </a:r>
          </a:p>
        </p:txBody>
      </p:sp>
      <p:sp>
        <p:nvSpPr>
          <p:cNvPr id="10" name="Content Placeholder 9">
            <a:extLst>
              <a:ext uri="{FF2B5EF4-FFF2-40B4-BE49-F238E27FC236}">
                <a16:creationId xmlns:a16="http://schemas.microsoft.com/office/drawing/2014/main" id="{8AB96FA1-8EBB-4EBA-BAF9-770E73D1E890}"/>
              </a:ext>
            </a:extLst>
          </p:cNvPr>
          <p:cNvSpPr>
            <a:spLocks noGrp="1"/>
          </p:cNvSpPr>
          <p:nvPr>
            <p:ph idx="1"/>
          </p:nvPr>
        </p:nvSpPr>
        <p:spPr>
          <a:xfrm>
            <a:off x="648931" y="2438400"/>
            <a:ext cx="3651466" cy="3785419"/>
          </a:xfrm>
        </p:spPr>
        <p:txBody>
          <a:bodyPr>
            <a:normAutofit/>
          </a:bodyPr>
          <a:lstStyle/>
          <a:p>
            <a:r>
              <a:rPr lang="en-US" sz="1800" dirty="0"/>
              <a:t>In France, Blogs and politics are equally as popular as Entertainment.</a:t>
            </a:r>
          </a:p>
        </p:txBody>
      </p:sp>
      <p:pic>
        <p:nvPicPr>
          <p:cNvPr id="8" name="Content Placeholder 4">
            <a:extLst>
              <a:ext uri="{FF2B5EF4-FFF2-40B4-BE49-F238E27FC236}">
                <a16:creationId xmlns:a16="http://schemas.microsoft.com/office/drawing/2014/main" id="{D2E3E398-B369-7C40-A4DC-1F3394C8AA55}"/>
              </a:ext>
            </a:extLst>
          </p:cNvPr>
          <p:cNvPicPr>
            <a:picLocks noChangeAspect="1"/>
          </p:cNvPicPr>
          <p:nvPr/>
        </p:nvPicPr>
        <p:blipFill rotWithShape="1">
          <a:blip r:embed="rId2"/>
          <a:srcRect l="5567" r="18441" b="1"/>
          <a:stretch/>
        </p:blipFill>
        <p:spPr>
          <a:xfrm>
            <a:off x="4639056" y="10"/>
            <a:ext cx="7552944" cy="6857990"/>
          </a:xfrm>
          <a:prstGeom prst="rect">
            <a:avLst/>
          </a:prstGeom>
          <a:effectLst/>
        </p:spPr>
      </p:pic>
    </p:spTree>
    <p:extLst>
      <p:ext uri="{BB962C8B-B14F-4D97-AF65-F5344CB8AC3E}">
        <p14:creationId xmlns:p14="http://schemas.microsoft.com/office/powerpoint/2010/main" val="389666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BACF-94CE-CB42-AC53-7C77F9AEC329}"/>
              </a:ext>
            </a:extLst>
          </p:cNvPr>
          <p:cNvSpPr>
            <a:spLocks noGrp="1"/>
          </p:cNvSpPr>
          <p:nvPr>
            <p:ph type="title"/>
          </p:nvPr>
        </p:nvSpPr>
        <p:spPr>
          <a:xfrm>
            <a:off x="648929" y="629266"/>
            <a:ext cx="3651467" cy="1676603"/>
          </a:xfrm>
        </p:spPr>
        <p:txBody>
          <a:bodyPr>
            <a:normAutofit/>
          </a:bodyPr>
          <a:lstStyle/>
          <a:p>
            <a:r>
              <a:rPr lang="en-US" dirty="0"/>
              <a:t>UK</a:t>
            </a:r>
          </a:p>
        </p:txBody>
      </p:sp>
      <p:sp>
        <p:nvSpPr>
          <p:cNvPr id="10" name="Content Placeholder 9">
            <a:extLst>
              <a:ext uri="{FF2B5EF4-FFF2-40B4-BE49-F238E27FC236}">
                <a16:creationId xmlns:a16="http://schemas.microsoft.com/office/drawing/2014/main" id="{9D6FCBC1-A18D-4723-A60C-354E3A5555B7}"/>
              </a:ext>
            </a:extLst>
          </p:cNvPr>
          <p:cNvSpPr>
            <a:spLocks noGrp="1"/>
          </p:cNvSpPr>
          <p:nvPr>
            <p:ph idx="1"/>
          </p:nvPr>
        </p:nvSpPr>
        <p:spPr>
          <a:xfrm>
            <a:off x="648931" y="2438400"/>
            <a:ext cx="3651466" cy="3785419"/>
          </a:xfrm>
        </p:spPr>
        <p:txBody>
          <a:bodyPr>
            <a:normAutofit/>
          </a:bodyPr>
          <a:lstStyle/>
          <a:p>
            <a:r>
              <a:rPr lang="en-US" sz="1800" dirty="0"/>
              <a:t>In UK, music is the most popular topic.</a:t>
            </a:r>
          </a:p>
        </p:txBody>
      </p:sp>
      <p:pic>
        <p:nvPicPr>
          <p:cNvPr id="8" name="Content Placeholder 4">
            <a:extLst>
              <a:ext uri="{FF2B5EF4-FFF2-40B4-BE49-F238E27FC236}">
                <a16:creationId xmlns:a16="http://schemas.microsoft.com/office/drawing/2014/main" id="{1F167C43-480F-2748-8A41-69E0BBE98308}"/>
              </a:ext>
            </a:extLst>
          </p:cNvPr>
          <p:cNvPicPr>
            <a:picLocks noChangeAspect="1"/>
          </p:cNvPicPr>
          <p:nvPr/>
        </p:nvPicPr>
        <p:blipFill rotWithShape="1">
          <a:blip r:embed="rId2"/>
          <a:srcRect l="1153" r="11566"/>
          <a:stretch/>
        </p:blipFill>
        <p:spPr>
          <a:xfrm>
            <a:off x="4639056" y="10"/>
            <a:ext cx="7552944" cy="6857990"/>
          </a:xfrm>
          <a:prstGeom prst="rect">
            <a:avLst/>
          </a:prstGeom>
          <a:effectLst/>
        </p:spPr>
      </p:pic>
    </p:spTree>
    <p:extLst>
      <p:ext uri="{BB962C8B-B14F-4D97-AF65-F5344CB8AC3E}">
        <p14:creationId xmlns:p14="http://schemas.microsoft.com/office/powerpoint/2010/main" val="369133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2D66F61-0F7F-D24F-BD08-3E44EF6CC645}"/>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Prediction and Forecasting</a:t>
            </a:r>
          </a:p>
        </p:txBody>
      </p:sp>
      <p:sp>
        <p:nvSpPr>
          <p:cNvPr id="3" name="Content Placeholder 2">
            <a:extLst>
              <a:ext uri="{FF2B5EF4-FFF2-40B4-BE49-F238E27FC236}">
                <a16:creationId xmlns:a16="http://schemas.microsoft.com/office/drawing/2014/main" id="{B4E1595F-5A96-E649-9E72-4AA8610A336A}"/>
              </a:ext>
            </a:extLst>
          </p:cNvPr>
          <p:cNvSpPr>
            <a:spLocks noGrp="1"/>
          </p:cNvSpPr>
          <p:nvPr>
            <p:ph idx="1"/>
          </p:nvPr>
        </p:nvSpPr>
        <p:spPr>
          <a:xfrm>
            <a:off x="1179226" y="3092970"/>
            <a:ext cx="9833548" cy="2693976"/>
          </a:xfrm>
        </p:spPr>
        <p:txBody>
          <a:bodyPr>
            <a:noAutofit/>
          </a:bodyPr>
          <a:lstStyle/>
          <a:p>
            <a:r>
              <a:rPr lang="en-US" sz="1800" dirty="0">
                <a:solidFill>
                  <a:srgbClr val="000000"/>
                </a:solidFill>
              </a:rPr>
              <a:t>If a YouTuber makes a video which is in Entertainment category or Music the video is likely to be successful on YouTube </a:t>
            </a:r>
          </a:p>
          <a:p>
            <a:r>
              <a:rPr lang="en-US" sz="1800" dirty="0">
                <a:solidFill>
                  <a:srgbClr val="000000"/>
                </a:solidFill>
              </a:rPr>
              <a:t>Games, and interactive experiences will grow in the YouTube community. In both cases partly driven by YouTube’s evolution into the world’s largest catalogue of virtual reality content. But also because games will sit neatly alongside shows and music in YouTube’s entertainment mix. In future, YouTube will be a main source of income for many content makers.</a:t>
            </a:r>
          </a:p>
          <a:p>
            <a:r>
              <a:rPr lang="en-US" sz="1800" dirty="0">
                <a:solidFill>
                  <a:srgbClr val="000000"/>
                </a:solidFill>
              </a:rPr>
              <a:t>Today’s YouTubers will be tomorrow’s moguls</a:t>
            </a:r>
          </a:p>
          <a:p>
            <a:r>
              <a:rPr lang="en-US" sz="1800" dirty="0">
                <a:solidFill>
                  <a:srgbClr val="000000"/>
                </a:solidFill>
              </a:rPr>
              <a:t>In 2014, YouTube’s biggest star PewDiePie generated 4.1bn views from his channel. Where will he be in 2025? Quite likely running one of the world’s biggest entertainment networks.</a:t>
            </a:r>
          </a:p>
          <a:p>
            <a:r>
              <a:rPr lang="en-US" sz="1800" dirty="0">
                <a:solidFill>
                  <a:srgbClr val="000000"/>
                </a:solidFill>
              </a:rPr>
              <a:t> By 2025, though, live sports will be a key part of YouTube’s video offering.</a:t>
            </a:r>
          </a:p>
        </p:txBody>
      </p:sp>
    </p:spTree>
    <p:extLst>
      <p:ext uri="{BB962C8B-B14F-4D97-AF65-F5344CB8AC3E}">
        <p14:creationId xmlns:p14="http://schemas.microsoft.com/office/powerpoint/2010/main" val="46724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2576537-813C-6547-BB15-C3482F28A241}"/>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Conclusion</a:t>
            </a:r>
          </a:p>
        </p:txBody>
      </p:sp>
      <p:sp>
        <p:nvSpPr>
          <p:cNvPr id="3" name="Content Placeholder 2">
            <a:extLst>
              <a:ext uri="{FF2B5EF4-FFF2-40B4-BE49-F238E27FC236}">
                <a16:creationId xmlns:a16="http://schemas.microsoft.com/office/drawing/2014/main" id="{2CA942D5-AF59-8641-85A7-2266D5AD6545}"/>
              </a:ext>
            </a:extLst>
          </p:cNvPr>
          <p:cNvSpPr>
            <a:spLocks noGrp="1"/>
          </p:cNvSpPr>
          <p:nvPr>
            <p:ph idx="1"/>
          </p:nvPr>
        </p:nvSpPr>
        <p:spPr>
          <a:xfrm>
            <a:off x="1179226" y="3092970"/>
            <a:ext cx="9833548" cy="2693976"/>
          </a:xfrm>
        </p:spPr>
        <p:txBody>
          <a:bodyPr>
            <a:normAutofit/>
          </a:bodyPr>
          <a:lstStyle/>
          <a:p>
            <a:r>
              <a:rPr lang="en-US" sz="1700">
                <a:solidFill>
                  <a:srgbClr val="000000"/>
                </a:solidFill>
              </a:rPr>
              <a:t>The number of videos and subscribers is used in evaluating hotness and competitiveness of videos. </a:t>
            </a:r>
          </a:p>
          <a:p>
            <a:r>
              <a:rPr lang="en-US" sz="1700">
                <a:solidFill>
                  <a:srgbClr val="000000"/>
                </a:solidFill>
              </a:rPr>
              <a:t>The quickest response rate can be used when it’s considered with the number of likes, dislikes, and comments.</a:t>
            </a:r>
          </a:p>
          <a:p>
            <a:r>
              <a:rPr lang="en-US" sz="1700">
                <a:solidFill>
                  <a:srgbClr val="000000"/>
                </a:solidFill>
              </a:rPr>
              <a:t> Title phrasing is essential, to get more views.</a:t>
            </a:r>
          </a:p>
          <a:p>
            <a:r>
              <a:rPr lang="en-US" sz="1700">
                <a:solidFill>
                  <a:srgbClr val="000000"/>
                </a:solidFill>
              </a:rPr>
              <a:t>Therefore, to be a successful YouTuber, having millions of subscribers is significant. </a:t>
            </a:r>
          </a:p>
          <a:p>
            <a:r>
              <a:rPr lang="en-US" sz="1700">
                <a:solidFill>
                  <a:srgbClr val="000000"/>
                </a:solidFill>
              </a:rPr>
              <a:t>However, making videos that contains what people care about is as much important as the numbers. </a:t>
            </a:r>
          </a:p>
          <a:p>
            <a:r>
              <a:rPr lang="en-US" sz="1700">
                <a:solidFill>
                  <a:srgbClr val="000000"/>
                </a:solidFill>
              </a:rPr>
              <a:t>From the analysis and trends, we can figure out what people are interested in watching and how one can brand a company based on these trends. </a:t>
            </a:r>
          </a:p>
          <a:p>
            <a:endParaRPr lang="en-US" sz="1700">
              <a:solidFill>
                <a:srgbClr val="000000"/>
              </a:solidFill>
            </a:endParaRPr>
          </a:p>
        </p:txBody>
      </p:sp>
    </p:spTree>
    <p:extLst>
      <p:ext uri="{BB962C8B-B14F-4D97-AF65-F5344CB8AC3E}">
        <p14:creationId xmlns:p14="http://schemas.microsoft.com/office/powerpoint/2010/main" val="75109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B76957-FF92-9041-A25F-20942D7BD99A}"/>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Tools and Packages</a:t>
            </a:r>
          </a:p>
        </p:txBody>
      </p:sp>
      <p:sp>
        <p:nvSpPr>
          <p:cNvPr id="3" name="Content Placeholder 2">
            <a:extLst>
              <a:ext uri="{FF2B5EF4-FFF2-40B4-BE49-F238E27FC236}">
                <a16:creationId xmlns:a16="http://schemas.microsoft.com/office/drawing/2014/main" id="{9F9C6099-C7C6-DC4E-84B8-9103D59A8444}"/>
              </a:ext>
            </a:extLst>
          </p:cNvPr>
          <p:cNvSpPr>
            <a:spLocks noGrp="1"/>
          </p:cNvSpPr>
          <p:nvPr>
            <p:ph idx="1"/>
          </p:nvPr>
        </p:nvSpPr>
        <p:spPr>
          <a:xfrm>
            <a:off x="1179226" y="3092970"/>
            <a:ext cx="9833548" cy="2693976"/>
          </a:xfrm>
        </p:spPr>
        <p:txBody>
          <a:bodyPr>
            <a:normAutofit/>
          </a:bodyPr>
          <a:lstStyle/>
          <a:p>
            <a:pPr marL="0" indent="0">
              <a:buNone/>
            </a:pPr>
            <a:r>
              <a:rPr lang="en-US" sz="2000" dirty="0">
                <a:solidFill>
                  <a:srgbClr val="000000"/>
                </a:solidFill>
              </a:rPr>
              <a:t>The development platforms used in this project are:</a:t>
            </a:r>
          </a:p>
          <a:p>
            <a:pPr lvl="0"/>
            <a:r>
              <a:rPr lang="en-US" sz="2000" dirty="0">
                <a:solidFill>
                  <a:srgbClr val="000000"/>
                </a:solidFill>
              </a:rPr>
              <a:t>Python – Used for data preprocessing.</a:t>
            </a:r>
          </a:p>
          <a:p>
            <a:pPr lvl="0"/>
            <a:r>
              <a:rPr lang="en-US" sz="2000" dirty="0">
                <a:solidFill>
                  <a:srgbClr val="000000"/>
                </a:solidFill>
              </a:rPr>
              <a:t>HTML, JavaScript, and CSS – Used to build web pages to showcase all the analysis.</a:t>
            </a:r>
          </a:p>
          <a:p>
            <a:pPr lvl="0"/>
            <a:r>
              <a:rPr lang="en-US" sz="2000" dirty="0">
                <a:solidFill>
                  <a:srgbClr val="000000"/>
                </a:solidFill>
              </a:rPr>
              <a:t>Tableau – Visualization tool used to see and understand the data.</a:t>
            </a:r>
          </a:p>
          <a:p>
            <a:pPr lvl="0"/>
            <a:r>
              <a:rPr lang="en-US" sz="2000" dirty="0">
                <a:solidFill>
                  <a:srgbClr val="000000"/>
                </a:solidFill>
              </a:rPr>
              <a:t>D3.js – JavaScript library used for providing dynamic, interactive data visualizations.</a:t>
            </a:r>
          </a:p>
          <a:p>
            <a:endParaRPr lang="en-US" sz="2000" dirty="0">
              <a:solidFill>
                <a:srgbClr val="000000"/>
              </a:solidFill>
            </a:endParaRPr>
          </a:p>
        </p:txBody>
      </p:sp>
    </p:spTree>
    <p:extLst>
      <p:ext uri="{BB962C8B-B14F-4D97-AF65-F5344CB8AC3E}">
        <p14:creationId xmlns:p14="http://schemas.microsoft.com/office/powerpoint/2010/main" val="249501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8B5CDB-8732-DD45-AB3E-688A1DBB9395}"/>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References</a:t>
            </a:r>
          </a:p>
        </p:txBody>
      </p:sp>
      <p:sp>
        <p:nvSpPr>
          <p:cNvPr id="3" name="Content Placeholder 2">
            <a:extLst>
              <a:ext uri="{FF2B5EF4-FFF2-40B4-BE49-F238E27FC236}">
                <a16:creationId xmlns:a16="http://schemas.microsoft.com/office/drawing/2014/main" id="{A4E65504-9D93-D046-8693-180BC66F2750}"/>
              </a:ext>
            </a:extLst>
          </p:cNvPr>
          <p:cNvSpPr>
            <a:spLocks noGrp="1"/>
          </p:cNvSpPr>
          <p:nvPr>
            <p:ph idx="1"/>
          </p:nvPr>
        </p:nvSpPr>
        <p:spPr>
          <a:xfrm>
            <a:off x="1179226" y="3092970"/>
            <a:ext cx="9833548" cy="2693976"/>
          </a:xfrm>
        </p:spPr>
        <p:txBody>
          <a:bodyPr>
            <a:normAutofit/>
          </a:bodyPr>
          <a:lstStyle/>
          <a:p>
            <a:endParaRPr lang="en-US" sz="2000">
              <a:solidFill>
                <a:srgbClr val="000000"/>
              </a:solidFill>
              <a:hlinkClick r:id="rId3"/>
            </a:endParaRPr>
          </a:p>
          <a:p>
            <a:r>
              <a:rPr lang="en-US" sz="2000">
                <a:solidFill>
                  <a:srgbClr val="000000"/>
                </a:solidFill>
              </a:rPr>
              <a:t>Youtube API - https://developers.google.com/youtube/v3/</a:t>
            </a:r>
          </a:p>
          <a:p>
            <a:r>
              <a:rPr lang="en-US" sz="2000">
                <a:solidFill>
                  <a:srgbClr val="000000"/>
                </a:solidFill>
              </a:rPr>
              <a:t>Social Blade - </a:t>
            </a:r>
            <a:r>
              <a:rPr lang="en-US" sz="2000">
                <a:solidFill>
                  <a:srgbClr val="000000"/>
                </a:solidFill>
                <a:hlinkClick r:id="rId3"/>
              </a:rPr>
              <a:t>https://socialblade.com/</a:t>
            </a:r>
            <a:endParaRPr lang="en-US" sz="2000">
              <a:solidFill>
                <a:srgbClr val="000000"/>
              </a:solidFill>
            </a:endParaRPr>
          </a:p>
          <a:p>
            <a:r>
              <a:rPr lang="en-US" sz="2000">
                <a:solidFill>
                  <a:srgbClr val="000000"/>
                </a:solidFill>
              </a:rPr>
              <a:t>YouTube 8M - </a:t>
            </a:r>
            <a:r>
              <a:rPr lang="en-US" sz="2000" u="sng">
                <a:solidFill>
                  <a:srgbClr val="000000"/>
                </a:solidFill>
                <a:hlinkClick r:id="rId4"/>
              </a:rPr>
              <a:t> https://research.google.com/youtube8m/index.html</a:t>
            </a:r>
            <a:r>
              <a:rPr lang="en-US" sz="2000">
                <a:solidFill>
                  <a:srgbClr val="000000"/>
                </a:solidFill>
              </a:rPr>
              <a:t> </a:t>
            </a:r>
          </a:p>
          <a:p>
            <a:r>
              <a:rPr lang="en-US" sz="2000">
                <a:solidFill>
                  <a:srgbClr val="000000"/>
                </a:solidFill>
              </a:rPr>
              <a:t>Kaggle -  </a:t>
            </a:r>
            <a:r>
              <a:rPr lang="en-US" sz="2000" u="sng">
                <a:solidFill>
                  <a:srgbClr val="000000"/>
                </a:solidFill>
                <a:hlinkClick r:id="rId5"/>
              </a:rPr>
              <a:t>https://www.kaggle.com/datasnaek/youtube-new</a:t>
            </a:r>
            <a:r>
              <a:rPr lang="en-US" sz="2000">
                <a:solidFill>
                  <a:srgbClr val="000000"/>
                </a:solidFill>
              </a:rPr>
              <a:t> </a:t>
            </a:r>
          </a:p>
          <a:p>
            <a:endParaRPr lang="en-US" sz="2000">
              <a:solidFill>
                <a:srgbClr val="000000"/>
              </a:solidFill>
            </a:endParaRPr>
          </a:p>
          <a:p>
            <a:endParaRPr lang="en-US" sz="2000">
              <a:solidFill>
                <a:srgbClr val="000000"/>
              </a:solidFill>
            </a:endParaRPr>
          </a:p>
        </p:txBody>
      </p:sp>
    </p:spTree>
    <p:extLst>
      <p:ext uri="{BB962C8B-B14F-4D97-AF65-F5344CB8AC3E}">
        <p14:creationId xmlns:p14="http://schemas.microsoft.com/office/powerpoint/2010/main" val="416372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492BEB-E386-7549-838A-BFEBB03BB6A5}"/>
              </a:ext>
            </a:extLst>
          </p:cNvPr>
          <p:cNvSpPr>
            <a:spLocks noGrp="1"/>
          </p:cNvSpPr>
          <p:nvPr>
            <p:ph type="title"/>
          </p:nvPr>
        </p:nvSpPr>
        <p:spPr>
          <a:xfrm>
            <a:off x="6094105" y="802955"/>
            <a:ext cx="4977976" cy="1454051"/>
          </a:xfrm>
        </p:spPr>
        <p:txBody>
          <a:bodyPr>
            <a:normAutofit/>
          </a:bodyPr>
          <a:lstStyle/>
          <a:p>
            <a:endParaRPr lang="en-US">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526B5899-26AE-4AE8-999D-843FA7473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9624852-645E-444F-8DAE-B8EE9408AC58}"/>
              </a:ext>
            </a:extLst>
          </p:cNvPr>
          <p:cNvSpPr>
            <a:spLocks noGrp="1"/>
          </p:cNvSpPr>
          <p:nvPr>
            <p:ph idx="1"/>
          </p:nvPr>
        </p:nvSpPr>
        <p:spPr>
          <a:xfrm>
            <a:off x="6090574" y="2421682"/>
            <a:ext cx="4977578" cy="3639289"/>
          </a:xfrm>
        </p:spPr>
        <p:txBody>
          <a:bodyPr anchor="ctr">
            <a:normAutofit/>
          </a:bodyPr>
          <a:lstStyle/>
          <a:p>
            <a:pPr marL="0" indent="0">
              <a:buNone/>
            </a:pPr>
            <a:r>
              <a:rPr lang="en-US" sz="6000" dirty="0">
                <a:solidFill>
                  <a:srgbClr val="000000"/>
                </a:solidFill>
              </a:rPr>
              <a:t>THANK YOU !</a:t>
            </a:r>
          </a:p>
        </p:txBody>
      </p:sp>
    </p:spTree>
    <p:extLst>
      <p:ext uri="{BB962C8B-B14F-4D97-AF65-F5344CB8AC3E}">
        <p14:creationId xmlns:p14="http://schemas.microsoft.com/office/powerpoint/2010/main" val="372172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7AA825-BE88-434F-B197-4DD67131C98A}"/>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Introduction</a:t>
            </a:r>
          </a:p>
        </p:txBody>
      </p:sp>
      <p:sp>
        <p:nvSpPr>
          <p:cNvPr id="3" name="Content Placeholder 2">
            <a:extLst>
              <a:ext uri="{FF2B5EF4-FFF2-40B4-BE49-F238E27FC236}">
                <a16:creationId xmlns:a16="http://schemas.microsoft.com/office/drawing/2014/main" id="{723A82C2-8ABB-4948-A8EA-EAECDCF4B258}"/>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 YouTube has developed into a successful platform for user-generated content </a:t>
            </a:r>
          </a:p>
          <a:p>
            <a:r>
              <a:rPr lang="en-US" sz="2000" dirty="0">
                <a:solidFill>
                  <a:srgbClr val="000000"/>
                </a:solidFill>
              </a:rPr>
              <a:t>YouTube has transformed from a video sharing site into a job opportunity for content creators </a:t>
            </a:r>
          </a:p>
          <a:p>
            <a:r>
              <a:rPr lang="en-US" sz="2000" dirty="0">
                <a:solidFill>
                  <a:srgbClr val="000000"/>
                </a:solidFill>
              </a:rPr>
              <a:t>YouTube is now one of the major social network platforms like Facebook, Instagram, and Twitter. It is now a rising search engine for all topics a user is interested. </a:t>
            </a:r>
          </a:p>
          <a:p>
            <a:r>
              <a:rPr lang="en-US" sz="2000" dirty="0">
                <a:solidFill>
                  <a:srgbClr val="000000"/>
                </a:solidFill>
              </a:rPr>
              <a:t>With over millions of subscribers, YouTube stars make profits not only by the views but also by launching their own business on the YouTube platform. This project focuses on the strategies a YouTuber has to take to become successful. </a:t>
            </a:r>
          </a:p>
        </p:txBody>
      </p:sp>
    </p:spTree>
    <p:extLst>
      <p:ext uri="{BB962C8B-B14F-4D97-AF65-F5344CB8AC3E}">
        <p14:creationId xmlns:p14="http://schemas.microsoft.com/office/powerpoint/2010/main" val="419034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B5869B-2320-43F0-B805-E4E01DFEC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2693976"/>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D2A9A75-73E5-0D49-BE60-C7323F27C06A}"/>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Background of Datasets</a:t>
            </a:r>
          </a:p>
        </p:txBody>
      </p:sp>
      <p:sp>
        <p:nvSpPr>
          <p:cNvPr id="3" name="Content Placeholder 2">
            <a:extLst>
              <a:ext uri="{FF2B5EF4-FFF2-40B4-BE49-F238E27FC236}">
                <a16:creationId xmlns:a16="http://schemas.microsoft.com/office/drawing/2014/main" id="{9AB91FC0-DDA8-774B-8665-8E2E2888DBE3}"/>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YouTube maintains a list of top trending videos on its site. The data is recorded daily and is available on </a:t>
            </a:r>
            <a:r>
              <a:rPr lang="en-US" sz="2000" b="1" dirty="0">
                <a:solidFill>
                  <a:srgbClr val="000000"/>
                </a:solidFill>
              </a:rPr>
              <a:t>Kaggle</a:t>
            </a:r>
            <a:r>
              <a:rPr lang="en-US" sz="2000" dirty="0">
                <a:solidFill>
                  <a:srgbClr val="000000"/>
                </a:solidFill>
              </a:rPr>
              <a:t>. This dataset includes several months of data on daily trending YouTube videos. Data is available for USA, Great Britain, Germany, Canada, and France with up to 200 listed trending videos per day collected over many months. </a:t>
            </a:r>
          </a:p>
          <a:p>
            <a:r>
              <a:rPr lang="en-US" sz="2000" b="1" dirty="0">
                <a:solidFill>
                  <a:srgbClr val="000000"/>
                </a:solidFill>
              </a:rPr>
              <a:t>YouTube-8M</a:t>
            </a:r>
            <a:r>
              <a:rPr lang="en-US" sz="2000" dirty="0">
                <a:solidFill>
                  <a:srgbClr val="000000"/>
                </a:solidFill>
              </a:rPr>
              <a:t> is a large-scale labeled video dataset that consists of millions of YouTube video IDs.</a:t>
            </a:r>
          </a:p>
          <a:p>
            <a:r>
              <a:rPr lang="en-US" sz="2000" b="1" dirty="0">
                <a:solidFill>
                  <a:srgbClr val="000000"/>
                </a:solidFill>
              </a:rPr>
              <a:t>YouTube API </a:t>
            </a:r>
            <a:r>
              <a:rPr lang="en-US" sz="2000" dirty="0">
                <a:solidFill>
                  <a:srgbClr val="000000"/>
                </a:solidFill>
              </a:rPr>
              <a:t>– from which list of subscribers for each channel can be scraped.</a:t>
            </a:r>
          </a:p>
          <a:p>
            <a:endParaRPr lang="en-US" sz="2000" dirty="0">
              <a:solidFill>
                <a:srgbClr val="000000"/>
              </a:solidFill>
            </a:endParaRPr>
          </a:p>
        </p:txBody>
      </p:sp>
    </p:spTree>
    <p:extLst>
      <p:ext uri="{BB962C8B-B14F-4D97-AF65-F5344CB8AC3E}">
        <p14:creationId xmlns:p14="http://schemas.microsoft.com/office/powerpoint/2010/main" val="263665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061B06-817D-9449-88CB-C3D7A20447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System Architecture and design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0798448-3C0C-DF42-BCAA-61414B86929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2828" y="2509911"/>
            <a:ext cx="9691244" cy="3997637"/>
          </a:xfrm>
          <a:prstGeom prst="rect">
            <a:avLst/>
          </a:prstGeom>
        </p:spPr>
      </p:pic>
    </p:spTree>
    <p:extLst>
      <p:ext uri="{BB962C8B-B14F-4D97-AF65-F5344CB8AC3E}">
        <p14:creationId xmlns:p14="http://schemas.microsoft.com/office/powerpoint/2010/main" val="354271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477F96-89B3-0A4E-A3C6-A61246753FA9}"/>
              </a:ext>
            </a:extLst>
          </p:cNvPr>
          <p:cNvSpPr>
            <a:spLocks noGrp="1"/>
          </p:cNvSpPr>
          <p:nvPr>
            <p:ph type="title"/>
          </p:nvPr>
        </p:nvSpPr>
        <p:spPr>
          <a:xfrm>
            <a:off x="640079" y="2053641"/>
            <a:ext cx="3669161" cy="2760098"/>
          </a:xfrm>
        </p:spPr>
        <p:txBody>
          <a:bodyPr>
            <a:normAutofit/>
          </a:bodyPr>
          <a:lstStyle/>
          <a:p>
            <a:r>
              <a:rPr lang="en-US">
                <a:solidFill>
                  <a:srgbClr val="FFFFFF"/>
                </a:solidFill>
              </a:rPr>
              <a:t>Data Preprocessing</a:t>
            </a:r>
          </a:p>
        </p:txBody>
      </p:sp>
      <p:sp>
        <p:nvSpPr>
          <p:cNvPr id="3" name="Content Placeholder 2">
            <a:extLst>
              <a:ext uri="{FF2B5EF4-FFF2-40B4-BE49-F238E27FC236}">
                <a16:creationId xmlns:a16="http://schemas.microsoft.com/office/drawing/2014/main" id="{0D8ABFCF-F645-A54F-97AF-0A806C549C75}"/>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The initial step was reading data from the source and creating a dataset with column names in a more readable form. </a:t>
            </a:r>
          </a:p>
          <a:p>
            <a:r>
              <a:rPr lang="en-US" sz="2400">
                <a:solidFill>
                  <a:srgbClr val="000000"/>
                </a:solidFill>
              </a:rPr>
              <a:t>Then the data is cleaned and pre-processed using python. The data contained many blanks and NAN values and redundant data which was removed using pandas. </a:t>
            </a:r>
          </a:p>
          <a:p>
            <a:r>
              <a:rPr lang="en-US" sz="2400">
                <a:solidFill>
                  <a:srgbClr val="000000"/>
                </a:solidFill>
              </a:rPr>
              <a:t>Some data files are csv files and some are in json file format.</a:t>
            </a:r>
          </a:p>
        </p:txBody>
      </p:sp>
    </p:spTree>
    <p:extLst>
      <p:ext uri="{BB962C8B-B14F-4D97-AF65-F5344CB8AC3E}">
        <p14:creationId xmlns:p14="http://schemas.microsoft.com/office/powerpoint/2010/main" val="367181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81C5DF-D118-8A44-8928-298CF512CC50}"/>
              </a:ext>
            </a:extLst>
          </p:cNvPr>
          <p:cNvSpPr>
            <a:spLocks noGrp="1"/>
          </p:cNvSpPr>
          <p:nvPr>
            <p:ph type="title"/>
          </p:nvPr>
        </p:nvSpPr>
        <p:spPr>
          <a:xfrm>
            <a:off x="640079" y="2053641"/>
            <a:ext cx="3669161" cy="2760098"/>
          </a:xfrm>
        </p:spPr>
        <p:txBody>
          <a:bodyPr>
            <a:normAutofit/>
          </a:bodyPr>
          <a:lstStyle/>
          <a:p>
            <a:r>
              <a:rPr lang="en-US">
                <a:solidFill>
                  <a:srgbClr val="FFFFFF"/>
                </a:solidFill>
              </a:rPr>
              <a:t>Exploratory Data Analysis</a:t>
            </a:r>
          </a:p>
        </p:txBody>
      </p:sp>
      <p:sp>
        <p:nvSpPr>
          <p:cNvPr id="3" name="Content Placeholder 2">
            <a:extLst>
              <a:ext uri="{FF2B5EF4-FFF2-40B4-BE49-F238E27FC236}">
                <a16:creationId xmlns:a16="http://schemas.microsoft.com/office/drawing/2014/main" id="{97FA6237-E8D1-3446-9842-1E73DFB21CE4}"/>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EDA is done for all countries by finding the descriptive statistics for all variables. </a:t>
            </a:r>
          </a:p>
          <a:p>
            <a:r>
              <a:rPr lang="en-US" sz="2400">
                <a:solidFill>
                  <a:srgbClr val="000000"/>
                </a:solidFill>
              </a:rPr>
              <a:t>Describing every feature in the datasets</a:t>
            </a:r>
          </a:p>
          <a:p>
            <a:r>
              <a:rPr lang="en-US" sz="2400">
                <a:solidFill>
                  <a:srgbClr val="000000"/>
                </a:solidFill>
              </a:rPr>
              <a:t>Developing questions for analysis</a:t>
            </a:r>
          </a:p>
        </p:txBody>
      </p:sp>
    </p:spTree>
    <p:extLst>
      <p:ext uri="{BB962C8B-B14F-4D97-AF65-F5344CB8AC3E}">
        <p14:creationId xmlns:p14="http://schemas.microsoft.com/office/powerpoint/2010/main" val="3691429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0EA9-55A2-ED4A-96C6-DB906706857E}"/>
              </a:ext>
            </a:extLst>
          </p:cNvPr>
          <p:cNvSpPr>
            <a:spLocks noGrp="1"/>
          </p:cNvSpPr>
          <p:nvPr>
            <p:ph type="title"/>
          </p:nvPr>
        </p:nvSpPr>
        <p:spPr>
          <a:xfrm>
            <a:off x="648929" y="629266"/>
            <a:ext cx="3667039" cy="1676603"/>
          </a:xfrm>
        </p:spPr>
        <p:txBody>
          <a:bodyPr>
            <a:normAutofit/>
          </a:bodyPr>
          <a:lstStyle/>
          <a:p>
            <a:r>
              <a:rPr lang="en-US" dirty="0"/>
              <a:t>About YouTube </a:t>
            </a:r>
          </a:p>
        </p:txBody>
      </p:sp>
      <p:sp>
        <p:nvSpPr>
          <p:cNvPr id="10" name="Content Placeholder 9">
            <a:extLst>
              <a:ext uri="{FF2B5EF4-FFF2-40B4-BE49-F238E27FC236}">
                <a16:creationId xmlns:a16="http://schemas.microsoft.com/office/drawing/2014/main" id="{1733F461-D0A2-4F96-8EAC-3D3AC9BBF427}"/>
              </a:ext>
            </a:extLst>
          </p:cNvPr>
          <p:cNvSpPr>
            <a:spLocks noGrp="1"/>
          </p:cNvSpPr>
          <p:nvPr>
            <p:ph idx="1"/>
          </p:nvPr>
        </p:nvSpPr>
        <p:spPr>
          <a:xfrm>
            <a:off x="648930" y="2438400"/>
            <a:ext cx="3667037" cy="3785419"/>
          </a:xfrm>
        </p:spPr>
        <p:txBody>
          <a:bodyPr>
            <a:normAutofit/>
          </a:bodyPr>
          <a:lstStyle/>
          <a:p>
            <a:endParaRPr lang="en-US" sz="1800"/>
          </a:p>
        </p:txBody>
      </p:sp>
      <p:pic>
        <p:nvPicPr>
          <p:cNvPr id="8" name="Content Placeholder 4">
            <a:extLst>
              <a:ext uri="{FF2B5EF4-FFF2-40B4-BE49-F238E27FC236}">
                <a16:creationId xmlns:a16="http://schemas.microsoft.com/office/drawing/2014/main" id="{D753DA26-1532-FA4A-9A16-1F1F780325FF}"/>
              </a:ext>
            </a:extLst>
          </p:cNvPr>
          <p:cNvPicPr>
            <a:picLocks noChangeAspect="1"/>
          </p:cNvPicPr>
          <p:nvPr/>
        </p:nvPicPr>
        <p:blipFill rotWithShape="1">
          <a:blip r:embed="rId2"/>
          <a:srcRect l="1046" r="3166" b="-1"/>
          <a:stretch/>
        </p:blipFill>
        <p:spPr>
          <a:xfrm>
            <a:off x="4636008" y="640082"/>
            <a:ext cx="6916329" cy="5577837"/>
          </a:xfrm>
          <a:prstGeom prst="rect">
            <a:avLst/>
          </a:prstGeom>
          <a:effectLst/>
        </p:spPr>
      </p:pic>
    </p:spTree>
    <p:extLst>
      <p:ext uri="{BB962C8B-B14F-4D97-AF65-F5344CB8AC3E}">
        <p14:creationId xmlns:p14="http://schemas.microsoft.com/office/powerpoint/2010/main" val="417934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20077-0FA7-CB47-8ABB-570FC51E8A9B}"/>
              </a:ext>
            </a:extLst>
          </p:cNvPr>
          <p:cNvPicPr>
            <a:picLocks noChangeAspect="1"/>
          </p:cNvPicPr>
          <p:nvPr/>
        </p:nvPicPr>
        <p:blipFill rotWithShape="1">
          <a:blip r:embed="rId2">
            <a:alphaModFix/>
            <a:extLst/>
          </a:blip>
          <a:srcRect l="23625" r="2392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A75DFBFA-F2EE-FC4E-828E-C9BBF660F590}"/>
              </a:ext>
            </a:extLst>
          </p:cNvPr>
          <p:cNvSpPr>
            <a:spLocks noGrp="1"/>
          </p:cNvSpPr>
          <p:nvPr>
            <p:ph type="title"/>
          </p:nvPr>
        </p:nvSpPr>
        <p:spPr>
          <a:xfrm>
            <a:off x="804998" y="798445"/>
            <a:ext cx="4803636" cy="1311664"/>
          </a:xfrm>
        </p:spPr>
        <p:txBody>
          <a:bodyPr>
            <a:normAutofit/>
          </a:bodyPr>
          <a:lstStyle/>
          <a:p>
            <a:endParaRPr lang="en-US">
              <a:solidFill>
                <a:srgbClr val="000000"/>
              </a:solidFill>
            </a:endParaRPr>
          </a:p>
        </p:txBody>
      </p:sp>
      <p:sp>
        <p:nvSpPr>
          <p:cNvPr id="3" name="Content Placeholder 2">
            <a:extLst>
              <a:ext uri="{FF2B5EF4-FFF2-40B4-BE49-F238E27FC236}">
                <a16:creationId xmlns:a16="http://schemas.microsoft.com/office/drawing/2014/main" id="{A4940F5E-2C19-0047-AF12-83AA97E7DA2B}"/>
              </a:ext>
            </a:extLst>
          </p:cNvPr>
          <p:cNvSpPr>
            <a:spLocks noGrp="1"/>
          </p:cNvSpPr>
          <p:nvPr>
            <p:ph idx="1"/>
          </p:nvPr>
        </p:nvSpPr>
        <p:spPr>
          <a:xfrm>
            <a:off x="804997" y="2272143"/>
            <a:ext cx="4706803" cy="3788830"/>
          </a:xfrm>
        </p:spPr>
        <p:txBody>
          <a:bodyPr anchor="ctr">
            <a:normAutofit/>
          </a:bodyPr>
          <a:lstStyle/>
          <a:p>
            <a:pPr marL="0" indent="0">
              <a:buNone/>
            </a:pPr>
            <a:r>
              <a:rPr lang="en-US" sz="6600" dirty="0">
                <a:solidFill>
                  <a:srgbClr val="000000"/>
                </a:solidFill>
              </a:rPr>
              <a:t>Analysis</a:t>
            </a:r>
          </a:p>
        </p:txBody>
      </p:sp>
    </p:spTree>
    <p:extLst>
      <p:ext uri="{BB962C8B-B14F-4D97-AF65-F5344CB8AC3E}">
        <p14:creationId xmlns:p14="http://schemas.microsoft.com/office/powerpoint/2010/main" val="2902072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{9E866FA3-14D3-5C47-B8B6-3ADB2D5AB32F}tf16401369</Template>
  <TotalTime>637</TotalTime>
  <Words>1466</Words>
  <Application>Microsoft Macintosh PowerPoint</Application>
  <PresentationFormat>Widescreen</PresentationFormat>
  <Paragraphs>116</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Strategies to be a Successful YouTuber</vt:lpstr>
      <vt:lpstr>Overview</vt:lpstr>
      <vt:lpstr>Introduction</vt:lpstr>
      <vt:lpstr>Background of Datasets</vt:lpstr>
      <vt:lpstr>System Architecture and design</vt:lpstr>
      <vt:lpstr>Data Preprocessing</vt:lpstr>
      <vt:lpstr>Exploratory Data Analysis</vt:lpstr>
      <vt:lpstr>About YouTube </vt:lpstr>
      <vt:lpstr>PowerPoint Presentation</vt:lpstr>
      <vt:lpstr>Different Categories of Videos in YouTube</vt:lpstr>
      <vt:lpstr>Important factors to determine success of a video</vt:lpstr>
      <vt:lpstr>Percentage of Views, Likes and Dislikes </vt:lpstr>
      <vt:lpstr>Biggest YouTube Channels in USA</vt:lpstr>
      <vt:lpstr>YouTube channels with highest number of  Subscribers</vt:lpstr>
      <vt:lpstr>Does Publish Time have an Impact on the success of a video ? </vt:lpstr>
      <vt:lpstr>PowerPoint Presentation</vt:lpstr>
      <vt:lpstr>Trending days</vt:lpstr>
      <vt:lpstr>What title is suggested to get attention? </vt:lpstr>
      <vt:lpstr>Richest YouTubers in 2018</vt:lpstr>
      <vt:lpstr>YouTube in other countries</vt:lpstr>
      <vt:lpstr>Canada</vt:lpstr>
      <vt:lpstr>Germany</vt:lpstr>
      <vt:lpstr>France</vt:lpstr>
      <vt:lpstr>UK</vt:lpstr>
      <vt:lpstr>Prediction and Forecasting</vt:lpstr>
      <vt:lpstr>Conclusion</vt:lpstr>
      <vt:lpstr>Tools and Packages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 to be a Successful YouTuber</dc:title>
  <dc:creator>Microsoft Office User</dc:creator>
  <cp:lastModifiedBy>Microsoft Office User</cp:lastModifiedBy>
  <cp:revision>17</cp:revision>
  <dcterms:created xsi:type="dcterms:W3CDTF">2018-12-03T23:15:31Z</dcterms:created>
  <dcterms:modified xsi:type="dcterms:W3CDTF">2018-12-05T02:48:45Z</dcterms:modified>
</cp:coreProperties>
</file>